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6176" y="849154"/>
            <a:ext cx="7471648" cy="3879056"/>
          </a:xfrm>
          <a:prstGeom prst="rect">
            <a:avLst/>
          </a:prstGeom>
          <a:noFill/>
          <a:ln/>
        </p:spPr>
        <p:txBody>
          <a:bodyPr wrap="square" rtlCol="0" anchor="t"/>
          <a:lstStyle/>
          <a:p>
            <a:pPr indent="0" marL="0">
              <a:lnSpc>
                <a:spcPts val="7636"/>
              </a:lnSpc>
              <a:buNone/>
            </a:pPr>
            <a:r>
              <a:rPr lang="en-US" sz="6109" dirty="0">
                <a:solidFill>
                  <a:srgbClr val="FFFFFF"/>
                </a:solidFill>
                <a:latin typeface="Unbounded" pitchFamily="34" charset="0"/>
                <a:ea typeface="Unbounded" pitchFamily="34" charset="-122"/>
                <a:cs typeface="Unbounded" pitchFamily="34" charset="-120"/>
              </a:rPr>
              <a:t>AgroQuality: Empowering Farmers and Freelancers</a:t>
            </a:r>
            <a:endParaRPr lang="en-US" sz="6109" dirty="0"/>
          </a:p>
        </p:txBody>
      </p:sp>
      <p:sp>
        <p:nvSpPr>
          <p:cNvPr id="6" name="Text 2"/>
          <p:cNvSpPr/>
          <p:nvPr/>
        </p:nvSpPr>
        <p:spPr>
          <a:xfrm>
            <a:off x="836176" y="5086588"/>
            <a:ext cx="7471648" cy="2293858"/>
          </a:xfrm>
          <a:prstGeom prst="rect">
            <a:avLst/>
          </a:prstGeom>
          <a:noFill/>
          <a:ln/>
        </p:spPr>
        <p:txBody>
          <a:bodyPr wrap="square" rtlCol="0" anchor="t"/>
          <a:lstStyle/>
          <a:p>
            <a:pPr indent="0" marL="0">
              <a:lnSpc>
                <a:spcPts val="3010"/>
              </a:lnSpc>
              <a:buNone/>
            </a:pPr>
            <a:r>
              <a:rPr lang="en-US" sz="1881" dirty="0">
                <a:solidFill>
                  <a:srgbClr val="CAD6DE"/>
                </a:solidFill>
                <a:latin typeface="Cabin" pitchFamily="34" charset="0"/>
                <a:ea typeface="Cabin" pitchFamily="34" charset="-122"/>
                <a:cs typeface="Cabin" pitchFamily="34" charset="-120"/>
              </a:rPr>
              <a:t> AgroQuality is a comprehensive website that revolutionizes the way we assess farm quality and connect freelancers with agricultural assessing opportunities. By leveraging cutting-edge technology and a user-friendly interface, freelancers can create their client's farm thorough assessment report and provide a service to the farmers based on instructing them what they needs to practice on their farm to improve farm's health.</a:t>
            </a:r>
            <a:endParaRPr lang="en-US" sz="1881"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1106091"/>
            <a:ext cx="7415927" cy="1452086"/>
          </a:xfrm>
          <a:prstGeom prst="rect">
            <a:avLst/>
          </a:prstGeom>
          <a:noFill/>
          <a:ln/>
        </p:spPr>
        <p:txBody>
          <a:bodyPr wrap="square" rtlCol="0" anchor="t"/>
          <a:lstStyle/>
          <a:p>
            <a:pPr indent="0" marL="0">
              <a:lnSpc>
                <a:spcPts val="5718"/>
              </a:lnSpc>
              <a:buNone/>
            </a:pPr>
            <a:r>
              <a:rPr lang="en-US" sz="4574" dirty="0">
                <a:solidFill>
                  <a:srgbClr val="FFFFFF"/>
                </a:solidFill>
                <a:latin typeface="Unbounded" pitchFamily="34" charset="0"/>
                <a:ea typeface="Unbounded" pitchFamily="34" charset="-122"/>
                <a:cs typeface="Unbounded" pitchFamily="34" charset="-120"/>
              </a:rPr>
              <a:t> AgroAPI:  Farm Quality Assessments</a:t>
            </a:r>
            <a:endParaRPr lang="en-US" sz="4574" dirty="0"/>
          </a:p>
        </p:txBody>
      </p:sp>
      <p:sp>
        <p:nvSpPr>
          <p:cNvPr id="6" name="Shape 2"/>
          <p:cNvSpPr/>
          <p:nvPr/>
        </p:nvSpPr>
        <p:spPr>
          <a:xfrm>
            <a:off x="6350437" y="3206115"/>
            <a:ext cx="555427" cy="555427"/>
          </a:xfrm>
          <a:prstGeom prst="roundRect">
            <a:avLst>
              <a:gd name="adj" fmla="val 6668"/>
            </a:avLst>
          </a:prstGeom>
          <a:solidFill>
            <a:srgbClr val="304755"/>
          </a:solidFill>
          <a:ln/>
        </p:spPr>
      </p:sp>
      <p:sp>
        <p:nvSpPr>
          <p:cNvPr id="7" name="Text 3"/>
          <p:cNvSpPr/>
          <p:nvPr/>
        </p:nvSpPr>
        <p:spPr>
          <a:xfrm>
            <a:off x="6546056" y="3309580"/>
            <a:ext cx="164187" cy="348496"/>
          </a:xfrm>
          <a:prstGeom prst="rect">
            <a:avLst/>
          </a:prstGeom>
          <a:noFill/>
          <a:ln/>
        </p:spPr>
        <p:txBody>
          <a:bodyPr wrap="none" rtlCol="0" anchor="t"/>
          <a:lstStyle/>
          <a:p>
            <a:pPr algn="ctr" indent="0" marL="0">
              <a:lnSpc>
                <a:spcPts val="2744"/>
              </a:lnSpc>
              <a:buNone/>
            </a:pPr>
            <a:r>
              <a:rPr lang="en-US" sz="2744" dirty="0">
                <a:solidFill>
                  <a:srgbClr val="CAD6DE"/>
                </a:solidFill>
                <a:latin typeface="Unbounded" pitchFamily="34" charset="0"/>
                <a:ea typeface="Unbounded" pitchFamily="34" charset="-122"/>
                <a:cs typeface="Unbounded" pitchFamily="34" charset="-120"/>
              </a:rPr>
              <a:t>1</a:t>
            </a:r>
            <a:endParaRPr lang="en-US" sz="2744" dirty="0"/>
          </a:p>
        </p:txBody>
      </p:sp>
      <p:sp>
        <p:nvSpPr>
          <p:cNvPr id="8" name="Text 4"/>
          <p:cNvSpPr/>
          <p:nvPr/>
        </p:nvSpPr>
        <p:spPr>
          <a:xfrm>
            <a:off x="7152680" y="3206115"/>
            <a:ext cx="2904530" cy="363141"/>
          </a:xfrm>
          <a:prstGeom prst="rect">
            <a:avLst/>
          </a:prstGeom>
          <a:noFill/>
          <a:ln/>
        </p:spPr>
        <p:txBody>
          <a:bodyPr wrap="none" rtlCol="0" anchor="t"/>
          <a:lstStyle/>
          <a:p>
            <a:pPr indent="0" marL="0">
              <a:lnSpc>
                <a:spcPts val="2859"/>
              </a:lnSpc>
              <a:buNone/>
            </a:pPr>
            <a:r>
              <a:rPr lang="en-US" sz="2287" dirty="0">
                <a:solidFill>
                  <a:srgbClr val="CAD6DE"/>
                </a:solidFill>
                <a:latin typeface="Unbounded" pitchFamily="34" charset="0"/>
                <a:ea typeface="Unbounded" pitchFamily="34" charset="-122"/>
                <a:cs typeface="Unbounded" pitchFamily="34" charset="-120"/>
              </a:rPr>
              <a:t>AgroAPI:</a:t>
            </a:r>
            <a:endParaRPr lang="en-US" sz="2287" dirty="0"/>
          </a:p>
        </p:txBody>
      </p:sp>
      <p:sp>
        <p:nvSpPr>
          <p:cNvPr id="9" name="Text 5"/>
          <p:cNvSpPr/>
          <p:nvPr/>
        </p:nvSpPr>
        <p:spPr>
          <a:xfrm>
            <a:off x="7152680" y="3717369"/>
            <a:ext cx="6613684" cy="1185148"/>
          </a:xfrm>
          <a:prstGeom prst="rect">
            <a:avLst/>
          </a:prstGeom>
          <a:noFill/>
          <a:ln/>
        </p:spPr>
        <p:txBody>
          <a:bodyPr wrap="square" rtlCol="0" anchor="t"/>
          <a:lstStyle/>
          <a:p>
            <a:pPr indent="0" marL="0">
              <a:lnSpc>
                <a:spcPts val="3110"/>
              </a:lnSpc>
              <a:buNone/>
            </a:pPr>
            <a:r>
              <a:rPr lang="en-US" sz="1944" dirty="0">
                <a:solidFill>
                  <a:srgbClr val="CAD6DE"/>
                </a:solidFill>
                <a:latin typeface="Cabin" pitchFamily="34" charset="0"/>
                <a:ea typeface="Cabin" pitchFamily="34" charset="-122"/>
                <a:cs typeface="Cabin" pitchFamily="34" charset="-120"/>
              </a:rPr>
              <a:t>AgroQuality integrates AgroAPI seamlessly with farm details, enabling real-time data collection and analysis for comprehensive quality assessments.</a:t>
            </a:r>
            <a:endParaRPr lang="en-US" sz="1944" dirty="0"/>
          </a:p>
        </p:txBody>
      </p:sp>
      <p:sp>
        <p:nvSpPr>
          <p:cNvPr id="10" name="Shape 6"/>
          <p:cNvSpPr/>
          <p:nvPr/>
        </p:nvSpPr>
        <p:spPr>
          <a:xfrm>
            <a:off x="6350437" y="5426988"/>
            <a:ext cx="555427" cy="555427"/>
          </a:xfrm>
          <a:prstGeom prst="roundRect">
            <a:avLst>
              <a:gd name="adj" fmla="val 6668"/>
            </a:avLst>
          </a:prstGeom>
          <a:solidFill>
            <a:srgbClr val="304755"/>
          </a:solidFill>
          <a:ln/>
        </p:spPr>
      </p:sp>
      <p:sp>
        <p:nvSpPr>
          <p:cNvPr id="11" name="Text 7"/>
          <p:cNvSpPr/>
          <p:nvPr/>
        </p:nvSpPr>
        <p:spPr>
          <a:xfrm>
            <a:off x="6490573" y="5530453"/>
            <a:ext cx="275034" cy="348496"/>
          </a:xfrm>
          <a:prstGeom prst="rect">
            <a:avLst/>
          </a:prstGeom>
          <a:noFill/>
          <a:ln/>
        </p:spPr>
        <p:txBody>
          <a:bodyPr wrap="none" rtlCol="0" anchor="t"/>
          <a:lstStyle/>
          <a:p>
            <a:pPr algn="ctr" indent="0" marL="0">
              <a:lnSpc>
                <a:spcPts val="2744"/>
              </a:lnSpc>
              <a:buNone/>
            </a:pPr>
            <a:r>
              <a:rPr lang="en-US" sz="2744" dirty="0">
                <a:solidFill>
                  <a:srgbClr val="CAD6DE"/>
                </a:solidFill>
                <a:latin typeface="Unbounded" pitchFamily="34" charset="0"/>
                <a:ea typeface="Unbounded" pitchFamily="34" charset="-122"/>
                <a:cs typeface="Unbounded" pitchFamily="34" charset="-120"/>
              </a:rPr>
              <a:t>2</a:t>
            </a:r>
            <a:endParaRPr lang="en-US" sz="2744" dirty="0"/>
          </a:p>
        </p:txBody>
      </p:sp>
      <p:sp>
        <p:nvSpPr>
          <p:cNvPr id="12" name="Text 8"/>
          <p:cNvSpPr/>
          <p:nvPr/>
        </p:nvSpPr>
        <p:spPr>
          <a:xfrm>
            <a:off x="7152680" y="5426988"/>
            <a:ext cx="3033474" cy="363141"/>
          </a:xfrm>
          <a:prstGeom prst="rect">
            <a:avLst/>
          </a:prstGeom>
          <a:noFill/>
          <a:ln/>
        </p:spPr>
        <p:txBody>
          <a:bodyPr wrap="none" rtlCol="0" anchor="t"/>
          <a:lstStyle/>
          <a:p>
            <a:pPr indent="0" marL="0">
              <a:lnSpc>
                <a:spcPts val="2859"/>
              </a:lnSpc>
              <a:buNone/>
            </a:pPr>
            <a:r>
              <a:rPr lang="en-US" sz="2287" dirty="0">
                <a:solidFill>
                  <a:srgbClr val="CAD6DE"/>
                </a:solidFill>
                <a:latin typeface="Unbounded" pitchFamily="34" charset="0"/>
                <a:ea typeface="Unbounded" pitchFamily="34" charset="-122"/>
                <a:cs typeface="Unbounded" pitchFamily="34" charset="-120"/>
              </a:rPr>
              <a:t>Precision Insights</a:t>
            </a:r>
            <a:endParaRPr lang="en-US" sz="2287" dirty="0"/>
          </a:p>
        </p:txBody>
      </p:sp>
      <p:sp>
        <p:nvSpPr>
          <p:cNvPr id="13" name="Text 9"/>
          <p:cNvSpPr/>
          <p:nvPr/>
        </p:nvSpPr>
        <p:spPr>
          <a:xfrm>
            <a:off x="7152680" y="5938242"/>
            <a:ext cx="6613684" cy="1185148"/>
          </a:xfrm>
          <a:prstGeom prst="rect">
            <a:avLst/>
          </a:prstGeom>
          <a:noFill/>
          <a:ln/>
        </p:spPr>
        <p:txBody>
          <a:bodyPr wrap="square" rtlCol="0" anchor="t"/>
          <a:lstStyle/>
          <a:p>
            <a:pPr indent="0" marL="0">
              <a:lnSpc>
                <a:spcPts val="3110"/>
              </a:lnSpc>
              <a:buNone/>
            </a:pPr>
            <a:r>
              <a:rPr lang="en-US" sz="1944" dirty="0">
                <a:solidFill>
                  <a:srgbClr val="CAD6DE"/>
                </a:solidFill>
                <a:latin typeface="Cabin" pitchFamily="34" charset="0"/>
                <a:ea typeface="Cabin" pitchFamily="34" charset="-122"/>
                <a:cs typeface="Cabin" pitchFamily="34" charset="-120"/>
              </a:rPr>
              <a:t>AgroAPI leverages advanced algorithms to provide freelancers with detailed insights into their operations, like soil data, uvIndex , weather data …etc</a:t>
            </a:r>
            <a:endParaRPr lang="en-US" sz="1944"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968693" y="1297424"/>
            <a:ext cx="12692896" cy="1452086"/>
          </a:xfrm>
          <a:prstGeom prst="rect">
            <a:avLst/>
          </a:prstGeom>
          <a:noFill/>
          <a:ln/>
        </p:spPr>
        <p:txBody>
          <a:bodyPr wrap="square" rtlCol="0" anchor="t"/>
          <a:lstStyle/>
          <a:p>
            <a:pPr indent="0" marL="0">
              <a:lnSpc>
                <a:spcPts val="5718"/>
              </a:lnSpc>
              <a:buNone/>
            </a:pPr>
            <a:r>
              <a:rPr lang="en-US" sz="4574" dirty="0">
                <a:solidFill>
                  <a:srgbClr val="FFFFFF"/>
                </a:solidFill>
                <a:latin typeface="Unbounded" pitchFamily="34" charset="0"/>
                <a:ea typeface="Unbounded" pitchFamily="34" charset="-122"/>
                <a:cs typeface="Unbounded" pitchFamily="34" charset="-120"/>
              </a:rPr>
              <a:t>Checking Farm Quality: The AgroQuality Website Experience</a:t>
            </a:r>
            <a:endParaRPr lang="en-US" sz="4574" dirty="0"/>
          </a:p>
        </p:txBody>
      </p:sp>
      <p:sp>
        <p:nvSpPr>
          <p:cNvPr id="5" name="Text 2"/>
          <p:cNvSpPr/>
          <p:nvPr/>
        </p:nvSpPr>
        <p:spPr>
          <a:xfrm>
            <a:off x="968693" y="3366611"/>
            <a:ext cx="3073003" cy="363141"/>
          </a:xfrm>
          <a:prstGeom prst="rect">
            <a:avLst/>
          </a:prstGeom>
          <a:noFill/>
          <a:ln/>
        </p:spPr>
        <p:txBody>
          <a:bodyPr wrap="none" rtlCol="0" anchor="t"/>
          <a:lstStyle/>
          <a:p>
            <a:pPr indent="0" marL="0">
              <a:lnSpc>
                <a:spcPts val="2859"/>
              </a:lnSpc>
              <a:buNone/>
            </a:pPr>
            <a:r>
              <a:rPr lang="en-US" sz="2287" dirty="0">
                <a:solidFill>
                  <a:srgbClr val="FFFFFF"/>
                </a:solidFill>
                <a:latin typeface="Unbounded" pitchFamily="34" charset="0"/>
                <a:ea typeface="Unbounded" pitchFamily="34" charset="-122"/>
                <a:cs typeface="Unbounded" pitchFamily="34" charset="-120"/>
              </a:rPr>
              <a:t>Intuitive Interface</a:t>
            </a:r>
            <a:endParaRPr lang="en-US" sz="2287" dirty="0"/>
          </a:p>
        </p:txBody>
      </p:sp>
      <p:sp>
        <p:nvSpPr>
          <p:cNvPr id="6" name="Text 3"/>
          <p:cNvSpPr/>
          <p:nvPr/>
        </p:nvSpPr>
        <p:spPr>
          <a:xfrm>
            <a:off x="968693" y="3976568"/>
            <a:ext cx="3828931" cy="1975247"/>
          </a:xfrm>
          <a:prstGeom prst="rect">
            <a:avLst/>
          </a:prstGeom>
          <a:noFill/>
          <a:ln/>
        </p:spPr>
        <p:txBody>
          <a:bodyPr wrap="square" rtlCol="0" anchor="t"/>
          <a:lstStyle/>
          <a:p>
            <a:pPr indent="0" marL="0">
              <a:lnSpc>
                <a:spcPts val="3110"/>
              </a:lnSpc>
              <a:buNone/>
            </a:pPr>
            <a:r>
              <a:rPr lang="en-US" sz="1944" dirty="0">
                <a:solidFill>
                  <a:srgbClr val="CAD6DE"/>
                </a:solidFill>
                <a:latin typeface="Cabin" pitchFamily="34" charset="0"/>
                <a:ea typeface="Cabin" pitchFamily="34" charset="-122"/>
                <a:cs typeface="Cabin" pitchFamily="34" charset="-120"/>
              </a:rPr>
              <a:t>The AgroQuality website offers a user-friendly interface, making it easy for freelancers to navigate and access the platform's comprehensive features.</a:t>
            </a:r>
            <a:endParaRPr lang="en-US" sz="1944" dirty="0"/>
          </a:p>
        </p:txBody>
      </p:sp>
      <p:sp>
        <p:nvSpPr>
          <p:cNvPr id="7" name="Text 4"/>
          <p:cNvSpPr/>
          <p:nvPr/>
        </p:nvSpPr>
        <p:spPr>
          <a:xfrm>
            <a:off x="5407462" y="3366611"/>
            <a:ext cx="3828931" cy="726281"/>
          </a:xfrm>
          <a:prstGeom prst="rect">
            <a:avLst/>
          </a:prstGeom>
          <a:noFill/>
          <a:ln/>
        </p:spPr>
        <p:txBody>
          <a:bodyPr wrap="square" rtlCol="0" anchor="t"/>
          <a:lstStyle/>
          <a:p>
            <a:pPr indent="0" marL="0">
              <a:lnSpc>
                <a:spcPts val="2859"/>
              </a:lnSpc>
              <a:buNone/>
            </a:pPr>
            <a:r>
              <a:rPr lang="en-US" sz="2287" dirty="0">
                <a:solidFill>
                  <a:srgbClr val="FFFFFF"/>
                </a:solidFill>
                <a:latin typeface="Unbounded" pitchFamily="34" charset="0"/>
                <a:ea typeface="Unbounded" pitchFamily="34" charset="-122"/>
                <a:cs typeface="Unbounded" pitchFamily="34" charset="-120"/>
              </a:rPr>
              <a:t>Comprehensive Assessments</a:t>
            </a:r>
            <a:endParaRPr lang="en-US" sz="2287" dirty="0"/>
          </a:p>
        </p:txBody>
      </p:sp>
      <p:sp>
        <p:nvSpPr>
          <p:cNvPr id="8" name="Text 5"/>
          <p:cNvSpPr/>
          <p:nvPr/>
        </p:nvSpPr>
        <p:spPr>
          <a:xfrm>
            <a:off x="5407462" y="4339709"/>
            <a:ext cx="3828931" cy="2370296"/>
          </a:xfrm>
          <a:prstGeom prst="rect">
            <a:avLst/>
          </a:prstGeom>
          <a:noFill/>
          <a:ln/>
        </p:spPr>
        <p:txBody>
          <a:bodyPr wrap="square" rtlCol="0" anchor="t"/>
          <a:lstStyle/>
          <a:p>
            <a:pPr indent="0" marL="0">
              <a:lnSpc>
                <a:spcPts val="3110"/>
              </a:lnSpc>
              <a:buNone/>
            </a:pPr>
            <a:r>
              <a:rPr lang="en-US" sz="1944" dirty="0">
                <a:solidFill>
                  <a:srgbClr val="CAD6DE"/>
                </a:solidFill>
                <a:latin typeface="Cabin" pitchFamily="34" charset="0"/>
                <a:ea typeface="Cabin" pitchFamily="34" charset="-122"/>
                <a:cs typeface="Cabin" pitchFamily="34" charset="-120"/>
              </a:rPr>
              <a:t>Freelancers can input detailed information about their client's farm details, and the platform provides thorough assessments of their farm's quality, productivity, and sustainability.</a:t>
            </a:r>
            <a:endParaRPr lang="en-US" sz="1944" dirty="0"/>
          </a:p>
        </p:txBody>
      </p:sp>
      <p:sp>
        <p:nvSpPr>
          <p:cNvPr id="9" name="Text 6"/>
          <p:cNvSpPr/>
          <p:nvPr/>
        </p:nvSpPr>
        <p:spPr>
          <a:xfrm>
            <a:off x="9846231" y="3366611"/>
            <a:ext cx="3828931" cy="726281"/>
          </a:xfrm>
          <a:prstGeom prst="rect">
            <a:avLst/>
          </a:prstGeom>
          <a:noFill/>
          <a:ln/>
        </p:spPr>
        <p:txBody>
          <a:bodyPr wrap="square" rtlCol="0" anchor="t"/>
          <a:lstStyle/>
          <a:p>
            <a:pPr indent="0" marL="0">
              <a:lnSpc>
                <a:spcPts val="2859"/>
              </a:lnSpc>
              <a:buNone/>
            </a:pPr>
            <a:r>
              <a:rPr lang="en-US" sz="2287" dirty="0">
                <a:solidFill>
                  <a:srgbClr val="FFFFFF"/>
                </a:solidFill>
                <a:latin typeface="Unbounded" pitchFamily="34" charset="0"/>
                <a:ea typeface="Unbounded" pitchFamily="34" charset="-122"/>
                <a:cs typeface="Unbounded" pitchFamily="34" charset="-120"/>
              </a:rPr>
              <a:t>Personalized Recommendatios</a:t>
            </a:r>
            <a:endParaRPr lang="en-US" sz="2287" dirty="0"/>
          </a:p>
        </p:txBody>
      </p:sp>
      <p:sp>
        <p:nvSpPr>
          <p:cNvPr id="10" name="Text 7"/>
          <p:cNvSpPr/>
          <p:nvPr/>
        </p:nvSpPr>
        <p:spPr>
          <a:xfrm>
            <a:off x="9846231" y="4339709"/>
            <a:ext cx="3828931" cy="1975247"/>
          </a:xfrm>
          <a:prstGeom prst="rect">
            <a:avLst/>
          </a:prstGeom>
          <a:noFill/>
          <a:ln/>
        </p:spPr>
        <p:txBody>
          <a:bodyPr wrap="square" rtlCol="0" anchor="t"/>
          <a:lstStyle/>
          <a:p>
            <a:pPr indent="0" marL="0">
              <a:lnSpc>
                <a:spcPts val="3110"/>
              </a:lnSpc>
              <a:buNone/>
            </a:pPr>
            <a:r>
              <a:rPr lang="en-US" sz="1944" dirty="0">
                <a:solidFill>
                  <a:srgbClr val="CAD6DE"/>
                </a:solidFill>
                <a:latin typeface="Cabin" pitchFamily="34" charset="0"/>
                <a:ea typeface="Cabin" pitchFamily="34" charset="-122"/>
                <a:cs typeface="Cabin" pitchFamily="34" charset="-120"/>
              </a:rPr>
              <a:t>Based on the assessment results, AgroQuality offers customized recommendations to help farmers improve their practices and maximize their farm's potential.</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2651522"/>
          </a:xfrm>
          <a:prstGeom prst="rect">
            <a:avLst/>
          </a:prstGeom>
        </p:spPr>
      </p:pic>
      <p:sp>
        <p:nvSpPr>
          <p:cNvPr id="5" name="Text 1"/>
          <p:cNvSpPr/>
          <p:nvPr/>
        </p:nvSpPr>
        <p:spPr>
          <a:xfrm>
            <a:off x="1862376" y="3235166"/>
            <a:ext cx="10905530" cy="1871663"/>
          </a:xfrm>
          <a:prstGeom prst="rect">
            <a:avLst/>
          </a:prstGeom>
          <a:noFill/>
          <a:ln/>
        </p:spPr>
        <p:txBody>
          <a:bodyPr wrap="square" rtlCol="0" anchor="t"/>
          <a:lstStyle/>
          <a:p>
            <a:pPr indent="0" marL="0">
              <a:lnSpc>
                <a:spcPts val="4913"/>
              </a:lnSpc>
              <a:buNone/>
            </a:pPr>
            <a:r>
              <a:rPr lang="en-US" sz="3930" dirty="0">
                <a:solidFill>
                  <a:srgbClr val="FFFFFF"/>
                </a:solidFill>
                <a:latin typeface="Unbounded" pitchFamily="34" charset="0"/>
                <a:ea typeface="Unbounded" pitchFamily="34" charset="-122"/>
                <a:cs typeface="Unbounded" pitchFamily="34" charset="-120"/>
              </a:rPr>
              <a:t>Applying for freelancing and using website features to create guidance service :</a:t>
            </a:r>
            <a:endParaRPr lang="en-US" sz="3930" dirty="0"/>
          </a:p>
        </p:txBody>
      </p:sp>
      <p:sp>
        <p:nvSpPr>
          <p:cNvPr id="6" name="Shape 2"/>
          <p:cNvSpPr/>
          <p:nvPr/>
        </p:nvSpPr>
        <p:spPr>
          <a:xfrm>
            <a:off x="1862376" y="5424964"/>
            <a:ext cx="10905530" cy="2220992"/>
          </a:xfrm>
          <a:prstGeom prst="roundRect">
            <a:avLst>
              <a:gd name="adj" fmla="val 1433"/>
            </a:avLst>
          </a:prstGeom>
          <a:solidFill>
            <a:srgbClr val="304755"/>
          </a:solidFill>
          <a:ln/>
        </p:spPr>
      </p:sp>
      <p:sp>
        <p:nvSpPr>
          <p:cNvPr id="7" name="Text 3"/>
          <p:cNvSpPr/>
          <p:nvPr/>
        </p:nvSpPr>
        <p:spPr>
          <a:xfrm>
            <a:off x="2074426" y="5637014"/>
            <a:ext cx="6260425" cy="311944"/>
          </a:xfrm>
          <a:prstGeom prst="rect">
            <a:avLst/>
          </a:prstGeom>
          <a:noFill/>
          <a:ln/>
        </p:spPr>
        <p:txBody>
          <a:bodyPr wrap="none" rtlCol="0" anchor="t"/>
          <a:lstStyle/>
          <a:p>
            <a:pPr indent="0" marL="0">
              <a:lnSpc>
                <a:spcPts val="2456"/>
              </a:lnSpc>
              <a:buNone/>
            </a:pPr>
            <a:r>
              <a:rPr lang="en-US" sz="1965" dirty="0">
                <a:solidFill>
                  <a:srgbClr val="CAD6DE"/>
                </a:solidFill>
                <a:latin typeface="Unbounded" pitchFamily="34" charset="0"/>
                <a:ea typeface="Unbounded" pitchFamily="34" charset="-122"/>
                <a:cs typeface="Unbounded" pitchFamily="34" charset="-120"/>
              </a:rPr>
              <a:t>Job Postings &amp; Creating guidance service </a:t>
            </a:r>
            <a:endParaRPr lang="en-US" sz="1965" dirty="0"/>
          </a:p>
        </p:txBody>
      </p:sp>
      <p:sp>
        <p:nvSpPr>
          <p:cNvPr id="8" name="Text 4"/>
          <p:cNvSpPr/>
          <p:nvPr/>
        </p:nvSpPr>
        <p:spPr>
          <a:xfrm>
            <a:off x="2074426" y="6076117"/>
            <a:ext cx="10481429" cy="1357789"/>
          </a:xfrm>
          <a:prstGeom prst="rect">
            <a:avLst/>
          </a:prstGeom>
          <a:noFill/>
          <a:ln/>
        </p:spPr>
        <p:txBody>
          <a:bodyPr wrap="square" rtlCol="0" anchor="t"/>
          <a:lstStyle/>
          <a:p>
            <a:pPr indent="0" marL="0">
              <a:lnSpc>
                <a:spcPts val="2672"/>
              </a:lnSpc>
              <a:buNone/>
            </a:pPr>
            <a:r>
              <a:rPr lang="en-US" sz="1670" dirty="0">
                <a:solidFill>
                  <a:srgbClr val="CAD6DE"/>
                </a:solidFill>
                <a:latin typeface="Cabin" pitchFamily="34" charset="0"/>
                <a:ea typeface="Cabin" pitchFamily="34" charset="-122"/>
                <a:cs typeface="Cabin" pitchFamily="34" charset="-120"/>
              </a:rPr>
              <a:t>AgroQuality features a robust freelancing opportunity where freelancers can pay a nominal fee of website services and after that can create a project where they can input farm details and can get a complete farm assessment as a response,  after that they can provide a instruction service to the farm owners(farmers) guiding them what practices they should perform to maintain good health of their  farms.</a:t>
            </a:r>
            <a:endParaRPr lang="en-US" sz="167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685086"/>
            <a:ext cx="7934325" cy="1016318"/>
          </a:xfrm>
          <a:prstGeom prst="rect">
            <a:avLst/>
          </a:prstGeom>
          <a:noFill/>
          <a:ln/>
        </p:spPr>
        <p:txBody>
          <a:bodyPr wrap="square" rtlCol="0" anchor="t"/>
          <a:lstStyle/>
          <a:p>
            <a:pPr indent="0" marL="0">
              <a:lnSpc>
                <a:spcPts val="4002"/>
              </a:lnSpc>
              <a:buNone/>
            </a:pPr>
            <a:r>
              <a:rPr lang="en-US" sz="3202" dirty="0">
                <a:solidFill>
                  <a:srgbClr val="FFFFFF"/>
                </a:solidFill>
                <a:latin typeface="Unbounded" pitchFamily="34" charset="0"/>
                <a:ea typeface="Unbounded" pitchFamily="34" charset="-122"/>
                <a:cs typeface="Unbounded" pitchFamily="34" charset="-120"/>
              </a:rPr>
              <a:t>Advantages of the AgroQuality Platform</a:t>
            </a:r>
            <a:endParaRPr lang="en-US" sz="3202" dirty="0"/>
          </a:p>
        </p:txBody>
      </p:sp>
      <p:pic>
        <p:nvPicPr>
          <p:cNvPr id="6" name="Image 2" descr="preencoded.png">    </p:cNvPr>
          <p:cNvPicPr>
            <a:picLocks noChangeAspect="1"/>
          </p:cNvPicPr>
          <p:nvPr/>
        </p:nvPicPr>
        <p:blipFill>
          <a:blip r:embed="rId3"/>
          <a:stretch>
            <a:fillRect/>
          </a:stretch>
        </p:blipFill>
        <p:spPr>
          <a:xfrm>
            <a:off x="6091238" y="1960602"/>
            <a:ext cx="431959" cy="431959"/>
          </a:xfrm>
          <a:prstGeom prst="rect">
            <a:avLst/>
          </a:prstGeom>
        </p:spPr>
      </p:pic>
      <p:sp>
        <p:nvSpPr>
          <p:cNvPr id="7" name="Text 2"/>
          <p:cNvSpPr/>
          <p:nvPr/>
        </p:nvSpPr>
        <p:spPr>
          <a:xfrm>
            <a:off x="6091238" y="2565321"/>
            <a:ext cx="2033111" cy="254198"/>
          </a:xfrm>
          <a:prstGeom prst="rect">
            <a:avLst/>
          </a:prstGeom>
          <a:noFill/>
          <a:ln/>
        </p:spPr>
        <p:txBody>
          <a:bodyPr wrap="none" rtlCol="0" anchor="t"/>
          <a:lstStyle/>
          <a:p>
            <a:pPr algn="l" indent="0" marL="0">
              <a:lnSpc>
                <a:spcPts val="2001"/>
              </a:lnSpc>
              <a:buNone/>
            </a:pPr>
            <a:r>
              <a:rPr lang="en-US" sz="1601" dirty="0">
                <a:solidFill>
                  <a:srgbClr val="CAD6DE"/>
                </a:solidFill>
                <a:latin typeface="Unbounded" pitchFamily="34" charset="0"/>
                <a:ea typeface="Unbounded" pitchFamily="34" charset="-122"/>
                <a:cs typeface="Unbounded" pitchFamily="34" charset="-120"/>
              </a:rPr>
              <a:t>Efficiency</a:t>
            </a:r>
            <a:endParaRPr lang="en-US" sz="1601" dirty="0"/>
          </a:p>
        </p:txBody>
      </p:sp>
      <p:sp>
        <p:nvSpPr>
          <p:cNvPr id="8" name="Text 3"/>
          <p:cNvSpPr/>
          <p:nvPr/>
        </p:nvSpPr>
        <p:spPr>
          <a:xfrm>
            <a:off x="6091238" y="2923103"/>
            <a:ext cx="7934325" cy="553164"/>
          </a:xfrm>
          <a:prstGeom prst="rect">
            <a:avLst/>
          </a:prstGeom>
          <a:noFill/>
          <a:ln/>
        </p:spPr>
        <p:txBody>
          <a:bodyPr wrap="square" rtlCol="0" anchor="t"/>
          <a:lstStyle/>
          <a:p>
            <a:pPr algn="l" indent="0" marL="0">
              <a:lnSpc>
                <a:spcPts val="2177"/>
              </a:lnSpc>
              <a:buNone/>
            </a:pPr>
            <a:r>
              <a:rPr lang="en-US" sz="1361" dirty="0">
                <a:solidFill>
                  <a:srgbClr val="CAD6DE"/>
                </a:solidFill>
                <a:latin typeface="Cabin" pitchFamily="34" charset="0"/>
                <a:ea typeface="Cabin" pitchFamily="34" charset="-122"/>
                <a:cs typeface="Cabin" pitchFamily="34" charset="-120"/>
              </a:rPr>
              <a:t>AgroQuality streamlines farm quality assessments and service creating processes, saving farmers and freelancers valuable time and resources.</a:t>
            </a:r>
            <a:endParaRPr lang="en-US" sz="1361" dirty="0"/>
          </a:p>
        </p:txBody>
      </p:sp>
      <p:pic>
        <p:nvPicPr>
          <p:cNvPr id="9" name="Image 3" descr="preencoded.png">    </p:cNvPr>
          <p:cNvPicPr>
            <a:picLocks noChangeAspect="1"/>
          </p:cNvPicPr>
          <p:nvPr/>
        </p:nvPicPr>
        <p:blipFill>
          <a:blip r:embed="rId4"/>
          <a:stretch>
            <a:fillRect/>
          </a:stretch>
        </p:blipFill>
        <p:spPr>
          <a:xfrm>
            <a:off x="6091238" y="3994666"/>
            <a:ext cx="431959" cy="431959"/>
          </a:xfrm>
          <a:prstGeom prst="rect">
            <a:avLst/>
          </a:prstGeom>
        </p:spPr>
      </p:pic>
      <p:sp>
        <p:nvSpPr>
          <p:cNvPr id="10" name="Text 4"/>
          <p:cNvSpPr/>
          <p:nvPr/>
        </p:nvSpPr>
        <p:spPr>
          <a:xfrm>
            <a:off x="6091238" y="4599384"/>
            <a:ext cx="2033111" cy="254198"/>
          </a:xfrm>
          <a:prstGeom prst="rect">
            <a:avLst/>
          </a:prstGeom>
          <a:noFill/>
          <a:ln/>
        </p:spPr>
        <p:txBody>
          <a:bodyPr wrap="none" rtlCol="0" anchor="t"/>
          <a:lstStyle/>
          <a:p>
            <a:pPr algn="l" indent="0" marL="0">
              <a:lnSpc>
                <a:spcPts val="2001"/>
              </a:lnSpc>
              <a:buNone/>
            </a:pPr>
            <a:r>
              <a:rPr lang="en-US" sz="1601" dirty="0">
                <a:solidFill>
                  <a:srgbClr val="CAD6DE"/>
                </a:solidFill>
                <a:latin typeface="Unbounded" pitchFamily="34" charset="0"/>
                <a:ea typeface="Unbounded" pitchFamily="34" charset="-122"/>
                <a:cs typeface="Unbounded" pitchFamily="34" charset="-120"/>
              </a:rPr>
              <a:t>Precision</a:t>
            </a:r>
            <a:endParaRPr lang="en-US" sz="1601" dirty="0"/>
          </a:p>
        </p:txBody>
      </p:sp>
      <p:sp>
        <p:nvSpPr>
          <p:cNvPr id="11" name="Text 5"/>
          <p:cNvSpPr/>
          <p:nvPr/>
        </p:nvSpPr>
        <p:spPr>
          <a:xfrm>
            <a:off x="6091238" y="4957167"/>
            <a:ext cx="7934325" cy="553164"/>
          </a:xfrm>
          <a:prstGeom prst="rect">
            <a:avLst/>
          </a:prstGeom>
          <a:noFill/>
          <a:ln/>
        </p:spPr>
        <p:txBody>
          <a:bodyPr wrap="square" rtlCol="0" anchor="t"/>
          <a:lstStyle/>
          <a:p>
            <a:pPr algn="l" indent="0" marL="0">
              <a:lnSpc>
                <a:spcPts val="2177"/>
              </a:lnSpc>
              <a:buNone/>
            </a:pPr>
            <a:r>
              <a:rPr lang="en-US" sz="1361" dirty="0">
                <a:solidFill>
                  <a:srgbClr val="CAD6DE"/>
                </a:solidFill>
                <a:latin typeface="Cabin" pitchFamily="34" charset="0"/>
                <a:ea typeface="Cabin" pitchFamily="34" charset="-122"/>
                <a:cs typeface="Cabin" pitchFamily="34" charset="-120"/>
              </a:rPr>
              <a:t>The platform's advanced analytics and data-driven insights enable freelancers to make guidance service to farmers so that farmers can make informed decisions and optimize their operations.</a:t>
            </a:r>
            <a:endParaRPr lang="en-US" sz="1361" dirty="0"/>
          </a:p>
        </p:txBody>
      </p:sp>
      <p:pic>
        <p:nvPicPr>
          <p:cNvPr id="12" name="Image 4" descr="preencoded.png">    </p:cNvPr>
          <p:cNvPicPr>
            <a:picLocks noChangeAspect="1"/>
          </p:cNvPicPr>
          <p:nvPr/>
        </p:nvPicPr>
        <p:blipFill>
          <a:blip r:embed="rId5"/>
          <a:stretch>
            <a:fillRect/>
          </a:stretch>
        </p:blipFill>
        <p:spPr>
          <a:xfrm>
            <a:off x="6091238" y="6028730"/>
            <a:ext cx="431959" cy="431959"/>
          </a:xfrm>
          <a:prstGeom prst="rect">
            <a:avLst/>
          </a:prstGeom>
        </p:spPr>
      </p:pic>
      <p:sp>
        <p:nvSpPr>
          <p:cNvPr id="13" name="Text 6"/>
          <p:cNvSpPr/>
          <p:nvPr/>
        </p:nvSpPr>
        <p:spPr>
          <a:xfrm>
            <a:off x="6091238" y="6633448"/>
            <a:ext cx="2033111" cy="254198"/>
          </a:xfrm>
          <a:prstGeom prst="rect">
            <a:avLst/>
          </a:prstGeom>
          <a:noFill/>
          <a:ln/>
        </p:spPr>
        <p:txBody>
          <a:bodyPr wrap="none" rtlCol="0" anchor="t"/>
          <a:lstStyle/>
          <a:p>
            <a:pPr algn="l" indent="0" marL="0">
              <a:lnSpc>
                <a:spcPts val="2001"/>
              </a:lnSpc>
              <a:buNone/>
            </a:pPr>
            <a:r>
              <a:rPr lang="en-US" sz="1601" dirty="0">
                <a:solidFill>
                  <a:srgbClr val="CAD6DE"/>
                </a:solidFill>
                <a:latin typeface="Unbounded" pitchFamily="34" charset="0"/>
                <a:ea typeface="Unbounded" pitchFamily="34" charset="-122"/>
                <a:cs typeface="Unbounded" pitchFamily="34" charset="-120"/>
              </a:rPr>
              <a:t>Sustainability</a:t>
            </a:r>
            <a:endParaRPr lang="en-US" sz="1601" dirty="0"/>
          </a:p>
        </p:txBody>
      </p:sp>
      <p:sp>
        <p:nvSpPr>
          <p:cNvPr id="14" name="Text 7"/>
          <p:cNvSpPr/>
          <p:nvPr/>
        </p:nvSpPr>
        <p:spPr>
          <a:xfrm>
            <a:off x="6091238" y="6991231"/>
            <a:ext cx="7934325" cy="553164"/>
          </a:xfrm>
          <a:prstGeom prst="rect">
            <a:avLst/>
          </a:prstGeom>
          <a:noFill/>
          <a:ln/>
        </p:spPr>
        <p:txBody>
          <a:bodyPr wrap="square" rtlCol="0" anchor="t"/>
          <a:lstStyle/>
          <a:p>
            <a:pPr algn="l" indent="0" marL="0">
              <a:lnSpc>
                <a:spcPts val="2177"/>
              </a:lnSpc>
              <a:buNone/>
            </a:pPr>
            <a:r>
              <a:rPr lang="en-US" sz="1361" dirty="0">
                <a:solidFill>
                  <a:srgbClr val="CAD6DE"/>
                </a:solidFill>
                <a:latin typeface="Cabin" pitchFamily="34" charset="0"/>
                <a:ea typeface="Cabin" pitchFamily="34" charset="-122"/>
                <a:cs typeface="Cabin" pitchFamily="34" charset="-120"/>
              </a:rPr>
              <a:t>By promoting best practices and creating employment opportunities, AgroQuality contributes to the long-term sustainability of the agricultural sector.</a:t>
            </a:r>
            <a:endParaRPr lang="en-US" sz="1361"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2276594"/>
          </a:xfrm>
          <a:prstGeom prst="rect">
            <a:avLst/>
          </a:prstGeom>
        </p:spPr>
      </p:pic>
      <p:sp>
        <p:nvSpPr>
          <p:cNvPr id="5" name="Text 1"/>
          <p:cNvSpPr/>
          <p:nvPr/>
        </p:nvSpPr>
        <p:spPr>
          <a:xfrm>
            <a:off x="2633424" y="2777728"/>
            <a:ext cx="8241744" cy="535543"/>
          </a:xfrm>
          <a:prstGeom prst="rect">
            <a:avLst/>
          </a:prstGeom>
          <a:noFill/>
          <a:ln/>
        </p:spPr>
        <p:txBody>
          <a:bodyPr wrap="none" rtlCol="0" anchor="t"/>
          <a:lstStyle/>
          <a:p>
            <a:pPr indent="0" marL="0">
              <a:lnSpc>
                <a:spcPts val="4218"/>
              </a:lnSpc>
              <a:buNone/>
            </a:pPr>
            <a:r>
              <a:rPr lang="en-US" sz="3374" dirty="0">
                <a:solidFill>
                  <a:srgbClr val="FFFFFF"/>
                </a:solidFill>
                <a:latin typeface="Unbounded" pitchFamily="34" charset="0"/>
                <a:ea typeface="Unbounded" pitchFamily="34" charset="-122"/>
                <a:cs typeface="Unbounded" pitchFamily="34" charset="-120"/>
              </a:rPr>
              <a:t>Scalability and Growth Potential</a:t>
            </a:r>
            <a:endParaRPr lang="en-US" sz="3374" dirty="0"/>
          </a:p>
        </p:txBody>
      </p:sp>
      <p:sp>
        <p:nvSpPr>
          <p:cNvPr id="6" name="Shape 2"/>
          <p:cNvSpPr/>
          <p:nvPr/>
        </p:nvSpPr>
        <p:spPr>
          <a:xfrm>
            <a:off x="2633424" y="5657374"/>
            <a:ext cx="9363551" cy="22860"/>
          </a:xfrm>
          <a:prstGeom prst="roundRect">
            <a:avLst>
              <a:gd name="adj" fmla="val 119508"/>
            </a:avLst>
          </a:prstGeom>
          <a:solidFill>
            <a:srgbClr val="49606E"/>
          </a:solidFill>
          <a:ln/>
        </p:spPr>
      </p:sp>
      <p:sp>
        <p:nvSpPr>
          <p:cNvPr id="7" name="Shape 3"/>
          <p:cNvSpPr/>
          <p:nvPr/>
        </p:nvSpPr>
        <p:spPr>
          <a:xfrm>
            <a:off x="4917162" y="5020092"/>
            <a:ext cx="22860" cy="637342"/>
          </a:xfrm>
          <a:prstGeom prst="roundRect">
            <a:avLst>
              <a:gd name="adj" fmla="val 119508"/>
            </a:avLst>
          </a:prstGeom>
          <a:solidFill>
            <a:srgbClr val="49606E"/>
          </a:solidFill>
          <a:ln/>
        </p:spPr>
      </p:sp>
      <p:sp>
        <p:nvSpPr>
          <p:cNvPr id="8" name="Shape 4"/>
          <p:cNvSpPr/>
          <p:nvPr/>
        </p:nvSpPr>
        <p:spPr>
          <a:xfrm>
            <a:off x="4723805" y="5452527"/>
            <a:ext cx="409694" cy="409694"/>
          </a:xfrm>
          <a:prstGeom prst="roundRect">
            <a:avLst>
              <a:gd name="adj" fmla="val 6668"/>
            </a:avLst>
          </a:prstGeom>
          <a:solidFill>
            <a:srgbClr val="304755"/>
          </a:solidFill>
          <a:ln/>
        </p:spPr>
      </p:sp>
      <p:sp>
        <p:nvSpPr>
          <p:cNvPr id="9" name="Text 5"/>
          <p:cNvSpPr/>
          <p:nvPr/>
        </p:nvSpPr>
        <p:spPr>
          <a:xfrm>
            <a:off x="4868108" y="5528727"/>
            <a:ext cx="121087" cy="257175"/>
          </a:xfrm>
          <a:prstGeom prst="rect">
            <a:avLst/>
          </a:prstGeom>
          <a:noFill/>
          <a:ln/>
        </p:spPr>
        <p:txBody>
          <a:bodyPr wrap="none" rtlCol="0" anchor="t"/>
          <a:lstStyle/>
          <a:p>
            <a:pPr algn="ctr" indent="0" marL="0">
              <a:lnSpc>
                <a:spcPts val="2025"/>
              </a:lnSpc>
              <a:buNone/>
            </a:pPr>
            <a:r>
              <a:rPr lang="en-US" sz="2025" dirty="0">
                <a:solidFill>
                  <a:srgbClr val="CAD6DE"/>
                </a:solidFill>
                <a:latin typeface="Unbounded" pitchFamily="34" charset="0"/>
                <a:ea typeface="Unbounded" pitchFamily="34" charset="-122"/>
                <a:cs typeface="Unbounded" pitchFamily="34" charset="-120"/>
              </a:rPr>
              <a:t>1</a:t>
            </a:r>
            <a:endParaRPr lang="en-US" sz="2025" dirty="0"/>
          </a:p>
        </p:txBody>
      </p:sp>
      <p:sp>
        <p:nvSpPr>
          <p:cNvPr id="10" name="Text 6"/>
          <p:cNvSpPr/>
          <p:nvPr/>
        </p:nvSpPr>
        <p:spPr>
          <a:xfrm>
            <a:off x="3824168" y="3586401"/>
            <a:ext cx="2209205" cy="267891"/>
          </a:xfrm>
          <a:prstGeom prst="rect">
            <a:avLst/>
          </a:prstGeom>
          <a:noFill/>
          <a:ln/>
        </p:spPr>
        <p:txBody>
          <a:bodyPr wrap="none" rtlCol="0" anchor="t"/>
          <a:lstStyle/>
          <a:p>
            <a:pPr algn="ctr" indent="0" marL="0">
              <a:lnSpc>
                <a:spcPts val="2109"/>
              </a:lnSpc>
              <a:buNone/>
            </a:pPr>
            <a:r>
              <a:rPr lang="en-US" sz="1687" dirty="0">
                <a:solidFill>
                  <a:srgbClr val="CAD6DE"/>
                </a:solidFill>
                <a:latin typeface="Unbounded" pitchFamily="34" charset="0"/>
                <a:ea typeface="Unbounded" pitchFamily="34" charset="-122"/>
                <a:cs typeface="Unbounded" pitchFamily="34" charset="-120"/>
              </a:rPr>
              <a:t>Expanding Reach</a:t>
            </a:r>
            <a:endParaRPr lang="en-US" sz="1687" dirty="0"/>
          </a:p>
        </p:txBody>
      </p:sp>
      <p:sp>
        <p:nvSpPr>
          <p:cNvPr id="11" name="Text 7"/>
          <p:cNvSpPr/>
          <p:nvPr/>
        </p:nvSpPr>
        <p:spPr>
          <a:xfrm>
            <a:off x="2815471" y="3963472"/>
            <a:ext cx="4226600" cy="874395"/>
          </a:xfrm>
          <a:prstGeom prst="rect">
            <a:avLst/>
          </a:prstGeom>
          <a:noFill/>
          <a:ln/>
        </p:spPr>
        <p:txBody>
          <a:bodyPr wrap="square" rtlCol="0" anchor="t"/>
          <a:lstStyle/>
          <a:p>
            <a:pPr algn="ctr" indent="0" marL="0">
              <a:lnSpc>
                <a:spcPts val="2295"/>
              </a:lnSpc>
              <a:buNone/>
            </a:pPr>
            <a:r>
              <a:rPr lang="en-US" sz="1434" dirty="0">
                <a:solidFill>
                  <a:srgbClr val="CAD6DE"/>
                </a:solidFill>
                <a:latin typeface="Cabin" pitchFamily="34" charset="0"/>
                <a:ea typeface="Cabin" pitchFamily="34" charset="-122"/>
                <a:cs typeface="Cabin" pitchFamily="34" charset="-120"/>
              </a:rPr>
              <a:t>AgroQuality plans to extend its services to farmers and freelancers worldwide, ensuring broader impact and growth opportunities.</a:t>
            </a:r>
            <a:endParaRPr lang="en-US" sz="1434" dirty="0"/>
          </a:p>
        </p:txBody>
      </p:sp>
      <p:sp>
        <p:nvSpPr>
          <p:cNvPr id="12" name="Shape 8"/>
          <p:cNvSpPr/>
          <p:nvPr/>
        </p:nvSpPr>
        <p:spPr>
          <a:xfrm>
            <a:off x="7303532" y="5657314"/>
            <a:ext cx="22860" cy="637342"/>
          </a:xfrm>
          <a:prstGeom prst="roundRect">
            <a:avLst>
              <a:gd name="adj" fmla="val 119508"/>
            </a:avLst>
          </a:prstGeom>
          <a:solidFill>
            <a:srgbClr val="49606E"/>
          </a:solidFill>
          <a:ln/>
        </p:spPr>
      </p:sp>
      <p:sp>
        <p:nvSpPr>
          <p:cNvPr id="13" name="Shape 9"/>
          <p:cNvSpPr/>
          <p:nvPr/>
        </p:nvSpPr>
        <p:spPr>
          <a:xfrm>
            <a:off x="7110174" y="5452527"/>
            <a:ext cx="409694" cy="409694"/>
          </a:xfrm>
          <a:prstGeom prst="roundRect">
            <a:avLst>
              <a:gd name="adj" fmla="val 6668"/>
            </a:avLst>
          </a:prstGeom>
          <a:solidFill>
            <a:srgbClr val="304755"/>
          </a:solidFill>
          <a:ln/>
        </p:spPr>
      </p:sp>
      <p:sp>
        <p:nvSpPr>
          <p:cNvPr id="14" name="Text 10"/>
          <p:cNvSpPr/>
          <p:nvPr/>
        </p:nvSpPr>
        <p:spPr>
          <a:xfrm>
            <a:off x="7213521" y="5528727"/>
            <a:ext cx="202883" cy="257175"/>
          </a:xfrm>
          <a:prstGeom prst="rect">
            <a:avLst/>
          </a:prstGeom>
          <a:noFill/>
          <a:ln/>
        </p:spPr>
        <p:txBody>
          <a:bodyPr wrap="none" rtlCol="0" anchor="t"/>
          <a:lstStyle/>
          <a:p>
            <a:pPr algn="ctr" indent="0" marL="0">
              <a:lnSpc>
                <a:spcPts val="2025"/>
              </a:lnSpc>
              <a:buNone/>
            </a:pPr>
            <a:r>
              <a:rPr lang="en-US" sz="2025" dirty="0">
                <a:solidFill>
                  <a:srgbClr val="CAD6DE"/>
                </a:solidFill>
                <a:latin typeface="Unbounded" pitchFamily="34" charset="0"/>
                <a:ea typeface="Unbounded" pitchFamily="34" charset="-122"/>
                <a:cs typeface="Unbounded" pitchFamily="34" charset="-120"/>
              </a:rPr>
              <a:t>2</a:t>
            </a:r>
            <a:endParaRPr lang="en-US" sz="2025" dirty="0"/>
          </a:p>
        </p:txBody>
      </p:sp>
      <p:sp>
        <p:nvSpPr>
          <p:cNvPr id="15" name="Text 11"/>
          <p:cNvSpPr/>
          <p:nvPr/>
        </p:nvSpPr>
        <p:spPr>
          <a:xfrm>
            <a:off x="5439132" y="6476881"/>
            <a:ext cx="3752017" cy="267891"/>
          </a:xfrm>
          <a:prstGeom prst="rect">
            <a:avLst/>
          </a:prstGeom>
          <a:noFill/>
          <a:ln/>
        </p:spPr>
        <p:txBody>
          <a:bodyPr wrap="none" rtlCol="0" anchor="t"/>
          <a:lstStyle/>
          <a:p>
            <a:pPr algn="ctr" indent="0" marL="0">
              <a:lnSpc>
                <a:spcPts val="2109"/>
              </a:lnSpc>
              <a:buNone/>
            </a:pPr>
            <a:r>
              <a:rPr lang="en-US" sz="1687" dirty="0">
                <a:solidFill>
                  <a:srgbClr val="CAD6DE"/>
                </a:solidFill>
                <a:latin typeface="Unbounded" pitchFamily="34" charset="0"/>
                <a:ea typeface="Unbounded" pitchFamily="34" charset="-122"/>
                <a:cs typeface="Unbounded" pitchFamily="34" charset="-120"/>
              </a:rPr>
              <a:t>Technological Advancements</a:t>
            </a:r>
            <a:endParaRPr lang="en-US" sz="1687" dirty="0"/>
          </a:p>
        </p:txBody>
      </p:sp>
      <p:sp>
        <p:nvSpPr>
          <p:cNvPr id="16" name="Text 12"/>
          <p:cNvSpPr/>
          <p:nvPr/>
        </p:nvSpPr>
        <p:spPr>
          <a:xfrm>
            <a:off x="5201841" y="6853952"/>
            <a:ext cx="4226600" cy="874395"/>
          </a:xfrm>
          <a:prstGeom prst="rect">
            <a:avLst/>
          </a:prstGeom>
          <a:noFill/>
          <a:ln/>
        </p:spPr>
        <p:txBody>
          <a:bodyPr wrap="square" rtlCol="0" anchor="t"/>
          <a:lstStyle/>
          <a:p>
            <a:pPr algn="ctr" indent="0" marL="0">
              <a:lnSpc>
                <a:spcPts val="2295"/>
              </a:lnSpc>
              <a:buNone/>
            </a:pPr>
            <a:r>
              <a:rPr lang="en-US" sz="1434" dirty="0">
                <a:solidFill>
                  <a:srgbClr val="CAD6DE"/>
                </a:solidFill>
                <a:latin typeface="Cabin" pitchFamily="34" charset="0"/>
                <a:ea typeface="Cabin" pitchFamily="34" charset="-122"/>
                <a:cs typeface="Cabin" pitchFamily="34" charset="-120"/>
              </a:rPr>
              <a:t>The platform will continuously enhance its technology, integrating cutting-edge innovations to provide even more robust and reliable assesment and services.</a:t>
            </a:r>
            <a:endParaRPr lang="en-US" sz="1434" dirty="0"/>
          </a:p>
        </p:txBody>
      </p:sp>
      <p:sp>
        <p:nvSpPr>
          <p:cNvPr id="17" name="Shape 13"/>
          <p:cNvSpPr/>
          <p:nvPr/>
        </p:nvSpPr>
        <p:spPr>
          <a:xfrm>
            <a:off x="9690021" y="5020092"/>
            <a:ext cx="22860" cy="637342"/>
          </a:xfrm>
          <a:prstGeom prst="roundRect">
            <a:avLst>
              <a:gd name="adj" fmla="val 119508"/>
            </a:avLst>
          </a:prstGeom>
          <a:solidFill>
            <a:srgbClr val="49606E"/>
          </a:solidFill>
          <a:ln/>
        </p:spPr>
      </p:sp>
      <p:sp>
        <p:nvSpPr>
          <p:cNvPr id="18" name="Shape 14"/>
          <p:cNvSpPr/>
          <p:nvPr/>
        </p:nvSpPr>
        <p:spPr>
          <a:xfrm>
            <a:off x="9496663" y="5452527"/>
            <a:ext cx="409694" cy="409694"/>
          </a:xfrm>
          <a:prstGeom prst="roundRect">
            <a:avLst>
              <a:gd name="adj" fmla="val 6668"/>
            </a:avLst>
          </a:prstGeom>
          <a:solidFill>
            <a:srgbClr val="304755"/>
          </a:solidFill>
          <a:ln/>
        </p:spPr>
      </p:sp>
      <p:sp>
        <p:nvSpPr>
          <p:cNvPr id="19" name="Text 15"/>
          <p:cNvSpPr/>
          <p:nvPr/>
        </p:nvSpPr>
        <p:spPr>
          <a:xfrm>
            <a:off x="9598104" y="5528727"/>
            <a:ext cx="206693" cy="257175"/>
          </a:xfrm>
          <a:prstGeom prst="rect">
            <a:avLst/>
          </a:prstGeom>
          <a:noFill/>
          <a:ln/>
        </p:spPr>
        <p:txBody>
          <a:bodyPr wrap="none" rtlCol="0" anchor="t"/>
          <a:lstStyle/>
          <a:p>
            <a:pPr algn="ctr" indent="0" marL="0">
              <a:lnSpc>
                <a:spcPts val="2025"/>
              </a:lnSpc>
              <a:buNone/>
            </a:pPr>
            <a:r>
              <a:rPr lang="en-US" sz="2025" dirty="0">
                <a:solidFill>
                  <a:srgbClr val="CAD6DE"/>
                </a:solidFill>
                <a:latin typeface="Unbounded" pitchFamily="34" charset="0"/>
                <a:ea typeface="Unbounded" pitchFamily="34" charset="-122"/>
                <a:cs typeface="Unbounded" pitchFamily="34" charset="-120"/>
              </a:rPr>
              <a:t>3</a:t>
            </a:r>
            <a:endParaRPr lang="en-US" sz="2025" dirty="0"/>
          </a:p>
        </p:txBody>
      </p:sp>
      <p:sp>
        <p:nvSpPr>
          <p:cNvPr id="20" name="Text 16"/>
          <p:cNvSpPr/>
          <p:nvPr/>
        </p:nvSpPr>
        <p:spPr>
          <a:xfrm>
            <a:off x="7621191" y="3586401"/>
            <a:ext cx="4160758" cy="267891"/>
          </a:xfrm>
          <a:prstGeom prst="rect">
            <a:avLst/>
          </a:prstGeom>
          <a:noFill/>
          <a:ln/>
        </p:spPr>
        <p:txBody>
          <a:bodyPr wrap="none" rtlCol="0" anchor="t"/>
          <a:lstStyle/>
          <a:p>
            <a:pPr algn="ctr" indent="0" marL="0">
              <a:lnSpc>
                <a:spcPts val="2109"/>
              </a:lnSpc>
              <a:buNone/>
            </a:pPr>
            <a:r>
              <a:rPr lang="en-US" sz="1687" dirty="0">
                <a:solidFill>
                  <a:srgbClr val="CAD6DE"/>
                </a:solidFill>
                <a:latin typeface="Unbounded" pitchFamily="34" charset="0"/>
                <a:ea typeface="Unbounded" pitchFamily="34" charset="-122"/>
                <a:cs typeface="Unbounded" pitchFamily="34" charset="-120"/>
              </a:rPr>
              <a:t>Partnerships and Collaborations</a:t>
            </a:r>
            <a:endParaRPr lang="en-US" sz="1687" dirty="0"/>
          </a:p>
        </p:txBody>
      </p:sp>
      <p:sp>
        <p:nvSpPr>
          <p:cNvPr id="21" name="Text 17"/>
          <p:cNvSpPr/>
          <p:nvPr/>
        </p:nvSpPr>
        <p:spPr>
          <a:xfrm>
            <a:off x="7588210" y="3963472"/>
            <a:ext cx="4226719" cy="874395"/>
          </a:xfrm>
          <a:prstGeom prst="rect">
            <a:avLst/>
          </a:prstGeom>
          <a:noFill/>
          <a:ln/>
        </p:spPr>
        <p:txBody>
          <a:bodyPr wrap="square" rtlCol="0" anchor="t"/>
          <a:lstStyle/>
          <a:p>
            <a:pPr algn="ctr" indent="0" marL="0">
              <a:lnSpc>
                <a:spcPts val="2295"/>
              </a:lnSpc>
              <a:buNone/>
            </a:pPr>
            <a:r>
              <a:rPr lang="en-US" sz="1434" dirty="0">
                <a:solidFill>
                  <a:srgbClr val="CAD6DE"/>
                </a:solidFill>
                <a:latin typeface="Cabin" pitchFamily="34" charset="0"/>
                <a:ea typeface="Cabin" pitchFamily="34" charset="-122"/>
                <a:cs typeface="Cabin" pitchFamily="34" charset="-120"/>
              </a:rPr>
              <a:t>AgroQuality aims to forge strategic partnerships with agriculture experts and government agencies, further expanding its influence and opportunities.</a:t>
            </a:r>
            <a:endParaRPr lang="en-US" sz="1434"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968693" y="1075134"/>
            <a:ext cx="12692896" cy="1452086"/>
          </a:xfrm>
          <a:prstGeom prst="rect">
            <a:avLst/>
          </a:prstGeom>
          <a:noFill/>
          <a:ln/>
        </p:spPr>
        <p:txBody>
          <a:bodyPr wrap="square" rtlCol="0" anchor="t"/>
          <a:lstStyle/>
          <a:p>
            <a:pPr indent="0" marL="0">
              <a:lnSpc>
                <a:spcPts val="5718"/>
              </a:lnSpc>
              <a:buNone/>
            </a:pPr>
            <a:r>
              <a:rPr lang="en-US" sz="4574" dirty="0">
                <a:solidFill>
                  <a:srgbClr val="FFFFFF"/>
                </a:solidFill>
                <a:latin typeface="Unbounded" pitchFamily="34" charset="0"/>
                <a:ea typeface="Unbounded" pitchFamily="34" charset="-122"/>
                <a:cs typeface="Unbounded" pitchFamily="34" charset="-120"/>
              </a:rPr>
              <a:t>Team's First 6 Hours: Building the AgroQuality Website Skeleton :</a:t>
            </a:r>
            <a:endParaRPr lang="en-US" sz="4574" dirty="0"/>
          </a:p>
        </p:txBody>
      </p:sp>
      <p:sp>
        <p:nvSpPr>
          <p:cNvPr id="5" name="Shape 2"/>
          <p:cNvSpPr/>
          <p:nvPr/>
        </p:nvSpPr>
        <p:spPr>
          <a:xfrm>
            <a:off x="968693" y="3020973"/>
            <a:ext cx="6223040" cy="4133374"/>
          </a:xfrm>
          <a:prstGeom prst="roundRect">
            <a:avLst>
              <a:gd name="adj" fmla="val 896"/>
            </a:avLst>
          </a:prstGeom>
          <a:solidFill>
            <a:srgbClr val="304755"/>
          </a:solidFill>
          <a:ln/>
        </p:spPr>
      </p:sp>
      <p:sp>
        <p:nvSpPr>
          <p:cNvPr id="6" name="Text 3"/>
          <p:cNvSpPr/>
          <p:nvPr/>
        </p:nvSpPr>
        <p:spPr>
          <a:xfrm>
            <a:off x="1215509" y="3267789"/>
            <a:ext cx="5729407" cy="726281"/>
          </a:xfrm>
          <a:prstGeom prst="rect">
            <a:avLst/>
          </a:prstGeom>
          <a:noFill/>
          <a:ln/>
        </p:spPr>
        <p:txBody>
          <a:bodyPr wrap="square" rtlCol="0" anchor="t"/>
          <a:lstStyle/>
          <a:p>
            <a:pPr algn="l" indent="0" marL="0">
              <a:lnSpc>
                <a:spcPts val="2859"/>
              </a:lnSpc>
              <a:buNone/>
            </a:pPr>
            <a:r>
              <a:rPr lang="en-US" sz="2287" dirty="0">
                <a:solidFill>
                  <a:srgbClr val="CAD6DE"/>
                </a:solidFill>
                <a:latin typeface="Unbounded" pitchFamily="34" charset="0"/>
                <a:ea typeface="Unbounded" pitchFamily="34" charset="-122"/>
                <a:cs typeface="Unbounded" pitchFamily="34" charset="-120"/>
              </a:rPr>
              <a:t>Backend (Completed Backend Fully) : </a:t>
            </a:r>
            <a:endParaRPr lang="en-US" sz="2287" dirty="0"/>
          </a:p>
        </p:txBody>
      </p:sp>
      <p:sp>
        <p:nvSpPr>
          <p:cNvPr id="7" name="Text 4"/>
          <p:cNvSpPr/>
          <p:nvPr/>
        </p:nvSpPr>
        <p:spPr>
          <a:xfrm>
            <a:off x="1215509" y="4142184"/>
            <a:ext cx="5729407" cy="2765346"/>
          </a:xfrm>
          <a:prstGeom prst="rect">
            <a:avLst/>
          </a:prstGeom>
          <a:noFill/>
          <a:ln/>
        </p:spPr>
        <p:txBody>
          <a:bodyPr wrap="square" rtlCol="0" anchor="t"/>
          <a:lstStyle/>
          <a:p>
            <a:pPr algn="l" indent="0" marL="0">
              <a:lnSpc>
                <a:spcPts val="3110"/>
              </a:lnSpc>
              <a:buNone/>
            </a:pPr>
            <a:r>
              <a:rPr lang="en-US" sz="1944" dirty="0">
                <a:solidFill>
                  <a:srgbClr val="CAD6DE"/>
                </a:solidFill>
                <a:latin typeface="Cabin" pitchFamily="34" charset="0"/>
                <a:ea typeface="Cabin" pitchFamily="34" charset="-122"/>
                <a:cs typeface="Cabin" pitchFamily="34" charset="-120"/>
              </a:rPr>
              <a:t>Initialized the backend using Prisma and Hono, after that we created schemas like Employee(freelancer), Farmer and Projects and applied necessary relations to them. We created routes for users(freelancers) and farmers(their clients) and added crud database operations to the routes, we also at the last deployed the backend to cloudflare workers.</a:t>
            </a:r>
            <a:endParaRPr lang="en-US" sz="1944" dirty="0"/>
          </a:p>
        </p:txBody>
      </p:sp>
      <p:sp>
        <p:nvSpPr>
          <p:cNvPr id="8" name="Shape 5"/>
          <p:cNvSpPr/>
          <p:nvPr/>
        </p:nvSpPr>
        <p:spPr>
          <a:xfrm>
            <a:off x="7438549" y="3020973"/>
            <a:ext cx="6223040" cy="4133374"/>
          </a:xfrm>
          <a:prstGeom prst="roundRect">
            <a:avLst>
              <a:gd name="adj" fmla="val 896"/>
            </a:avLst>
          </a:prstGeom>
          <a:solidFill>
            <a:srgbClr val="304755"/>
          </a:solidFill>
          <a:ln/>
        </p:spPr>
      </p:sp>
      <p:sp>
        <p:nvSpPr>
          <p:cNvPr id="9" name="Text 6"/>
          <p:cNvSpPr/>
          <p:nvPr/>
        </p:nvSpPr>
        <p:spPr>
          <a:xfrm>
            <a:off x="7685365" y="3267789"/>
            <a:ext cx="5729407" cy="726281"/>
          </a:xfrm>
          <a:prstGeom prst="rect">
            <a:avLst/>
          </a:prstGeom>
          <a:noFill/>
          <a:ln/>
        </p:spPr>
        <p:txBody>
          <a:bodyPr wrap="square" rtlCol="0" anchor="t"/>
          <a:lstStyle/>
          <a:p>
            <a:pPr algn="l" indent="0" marL="0">
              <a:lnSpc>
                <a:spcPts val="2859"/>
              </a:lnSpc>
              <a:buNone/>
            </a:pPr>
            <a:r>
              <a:rPr lang="en-US" sz="2287" dirty="0">
                <a:solidFill>
                  <a:srgbClr val="CAD6DE"/>
                </a:solidFill>
                <a:latin typeface="Unbounded" pitchFamily="34" charset="0"/>
                <a:ea typeface="Unbounded" pitchFamily="34" charset="-122"/>
                <a:cs typeface="Unbounded" pitchFamily="34" charset="-120"/>
              </a:rPr>
              <a:t>Frontend (Created Basic Design and UI) :</a:t>
            </a:r>
            <a:endParaRPr lang="en-US" sz="2287" dirty="0"/>
          </a:p>
        </p:txBody>
      </p:sp>
      <p:sp>
        <p:nvSpPr>
          <p:cNvPr id="10" name="Text 7"/>
          <p:cNvSpPr/>
          <p:nvPr/>
        </p:nvSpPr>
        <p:spPr>
          <a:xfrm>
            <a:off x="7685365" y="4142184"/>
            <a:ext cx="5729407" cy="2765346"/>
          </a:xfrm>
          <a:prstGeom prst="rect">
            <a:avLst/>
          </a:prstGeom>
          <a:noFill/>
          <a:ln/>
        </p:spPr>
        <p:txBody>
          <a:bodyPr wrap="square" rtlCol="0" anchor="t"/>
          <a:lstStyle/>
          <a:p>
            <a:pPr algn="l" indent="0" marL="0">
              <a:lnSpc>
                <a:spcPts val="3110"/>
              </a:lnSpc>
              <a:buNone/>
            </a:pPr>
            <a:r>
              <a:rPr lang="en-US" sz="1944" dirty="0">
                <a:solidFill>
                  <a:srgbClr val="CAD6DE"/>
                </a:solidFill>
                <a:latin typeface="Cabin" pitchFamily="34" charset="0"/>
                <a:ea typeface="Cabin" pitchFamily="34" charset="-122"/>
                <a:cs typeface="Cabin" pitchFamily="34" charset="-120"/>
              </a:rPr>
              <a:t>Created basic components like navbar, footer, sidebar, hero section, sign up &amp; sign in input form component … etc. After that we created basic pages like home page, signup &amp; signin page and profile page. After that we created navigations to every page and links so that user can explore the website smoothly and can understand our services.</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514040"/>
          </a:xfrm>
          <a:prstGeom prst="rect">
            <a:avLst/>
          </a:prstGeom>
          <a:solidFill>
            <a:srgbClr val="112836"/>
          </a:solidFill>
          <a:ln/>
        </p:spPr>
      </p:sp>
      <p:sp>
        <p:nvSpPr>
          <p:cNvPr id="4" name="Text 1"/>
          <p:cNvSpPr/>
          <p:nvPr/>
        </p:nvSpPr>
        <p:spPr>
          <a:xfrm>
            <a:off x="2872621" y="475178"/>
            <a:ext cx="8885039" cy="1016318"/>
          </a:xfrm>
          <a:prstGeom prst="rect">
            <a:avLst/>
          </a:prstGeom>
          <a:noFill/>
          <a:ln/>
        </p:spPr>
        <p:txBody>
          <a:bodyPr wrap="square" rtlCol="0" anchor="t"/>
          <a:lstStyle/>
          <a:p>
            <a:pPr indent="0" marL="0">
              <a:lnSpc>
                <a:spcPts val="4002"/>
              </a:lnSpc>
              <a:buNone/>
            </a:pPr>
            <a:r>
              <a:rPr lang="en-US" sz="3202" dirty="0">
                <a:solidFill>
                  <a:srgbClr val="FFFFFF"/>
                </a:solidFill>
                <a:latin typeface="Unbounded" pitchFamily="34" charset="0"/>
                <a:ea typeface="Unbounded" pitchFamily="34" charset="-122"/>
                <a:cs typeface="Unbounded" pitchFamily="34" charset="-120"/>
              </a:rPr>
              <a:t>Team's Next twelve Hours: Problem Solving and Adding Functionalities</a:t>
            </a:r>
            <a:endParaRPr lang="en-US" sz="3202" dirty="0"/>
          </a:p>
        </p:txBody>
      </p:sp>
      <p:sp>
        <p:nvSpPr>
          <p:cNvPr id="5" name="Shape 2"/>
          <p:cNvSpPr/>
          <p:nvPr/>
        </p:nvSpPr>
        <p:spPr>
          <a:xfrm>
            <a:off x="2872621" y="5266373"/>
            <a:ext cx="8885039" cy="22860"/>
          </a:xfrm>
          <a:prstGeom prst="roundRect">
            <a:avLst>
              <a:gd name="adj" fmla="val 113400"/>
            </a:avLst>
          </a:prstGeom>
          <a:solidFill>
            <a:srgbClr val="49606E"/>
          </a:solidFill>
          <a:ln/>
        </p:spPr>
      </p:sp>
      <p:sp>
        <p:nvSpPr>
          <p:cNvPr id="6" name="Shape 3"/>
          <p:cNvSpPr/>
          <p:nvPr/>
        </p:nvSpPr>
        <p:spPr>
          <a:xfrm>
            <a:off x="5039082" y="4661595"/>
            <a:ext cx="22860" cy="604838"/>
          </a:xfrm>
          <a:prstGeom prst="roundRect">
            <a:avLst>
              <a:gd name="adj" fmla="val 113400"/>
            </a:avLst>
          </a:prstGeom>
          <a:solidFill>
            <a:srgbClr val="49606E"/>
          </a:solidFill>
          <a:ln/>
        </p:spPr>
      </p:sp>
      <p:sp>
        <p:nvSpPr>
          <p:cNvPr id="7" name="Shape 4"/>
          <p:cNvSpPr/>
          <p:nvPr/>
        </p:nvSpPr>
        <p:spPr>
          <a:xfrm>
            <a:off x="4856202" y="5072003"/>
            <a:ext cx="388739" cy="388739"/>
          </a:xfrm>
          <a:prstGeom prst="roundRect">
            <a:avLst>
              <a:gd name="adj" fmla="val 6669"/>
            </a:avLst>
          </a:prstGeom>
          <a:solidFill>
            <a:srgbClr val="304755"/>
          </a:solidFill>
          <a:ln/>
        </p:spPr>
      </p:sp>
      <p:sp>
        <p:nvSpPr>
          <p:cNvPr id="8" name="Text 5"/>
          <p:cNvSpPr/>
          <p:nvPr/>
        </p:nvSpPr>
        <p:spPr>
          <a:xfrm>
            <a:off x="4993124" y="5144393"/>
            <a:ext cx="114895" cy="243959"/>
          </a:xfrm>
          <a:prstGeom prst="rect">
            <a:avLst/>
          </a:prstGeom>
          <a:noFill/>
          <a:ln/>
        </p:spPr>
        <p:txBody>
          <a:bodyPr wrap="none" rtlCol="0" anchor="t"/>
          <a:lstStyle/>
          <a:p>
            <a:pPr algn="ctr" indent="0" marL="0">
              <a:lnSpc>
                <a:spcPts val="1921"/>
              </a:lnSpc>
              <a:buNone/>
            </a:pPr>
            <a:r>
              <a:rPr lang="en-US" sz="1921" dirty="0">
                <a:solidFill>
                  <a:srgbClr val="CAD6DE"/>
                </a:solidFill>
                <a:latin typeface="Unbounded" pitchFamily="34" charset="0"/>
                <a:ea typeface="Unbounded" pitchFamily="34" charset="-122"/>
                <a:cs typeface="Unbounded" pitchFamily="34" charset="-120"/>
              </a:rPr>
              <a:t>1</a:t>
            </a:r>
            <a:endParaRPr lang="en-US" sz="1921" dirty="0"/>
          </a:p>
        </p:txBody>
      </p:sp>
      <p:sp>
        <p:nvSpPr>
          <p:cNvPr id="9" name="Text 6"/>
          <p:cNvSpPr/>
          <p:nvPr/>
        </p:nvSpPr>
        <p:spPr>
          <a:xfrm>
            <a:off x="3045381" y="1837134"/>
            <a:ext cx="4010620" cy="276582"/>
          </a:xfrm>
          <a:prstGeom prst="rect">
            <a:avLst/>
          </a:prstGeom>
          <a:noFill/>
          <a:ln/>
        </p:spPr>
        <p:txBody>
          <a:bodyPr wrap="none" rtlCol="0" anchor="t"/>
          <a:lstStyle/>
          <a:p>
            <a:pPr algn="ctr" indent="0" marL="0">
              <a:lnSpc>
                <a:spcPts val="2177"/>
              </a:lnSpc>
              <a:buNone/>
            </a:pPr>
            <a:endParaRPr lang="en-US" sz="1361" dirty="0"/>
          </a:p>
        </p:txBody>
      </p:sp>
      <p:sp>
        <p:nvSpPr>
          <p:cNvPr id="10" name="Text 7"/>
          <p:cNvSpPr/>
          <p:nvPr/>
        </p:nvSpPr>
        <p:spPr>
          <a:xfrm>
            <a:off x="3045381" y="2217301"/>
            <a:ext cx="4010620" cy="508397"/>
          </a:xfrm>
          <a:prstGeom prst="rect">
            <a:avLst/>
          </a:prstGeom>
          <a:noFill/>
          <a:ln/>
        </p:spPr>
        <p:txBody>
          <a:bodyPr wrap="square" rtlCol="0" anchor="t"/>
          <a:lstStyle/>
          <a:p>
            <a:pPr algn="ctr" indent="0" marL="0">
              <a:lnSpc>
                <a:spcPts val="2001"/>
              </a:lnSpc>
              <a:buNone/>
            </a:pPr>
            <a:r>
              <a:rPr lang="en-US" sz="1601" dirty="0">
                <a:solidFill>
                  <a:srgbClr val="CAD6DE"/>
                </a:solidFill>
                <a:latin typeface="Unbounded" pitchFamily="34" charset="0"/>
                <a:ea typeface="Unbounded" pitchFamily="34" charset="-122"/>
                <a:cs typeface="Unbounded" pitchFamily="34" charset="-120"/>
              </a:rPr>
              <a:t>User Authentication &amp; Subcribtion page </a:t>
            </a:r>
            <a:endParaRPr lang="en-US" sz="1601" dirty="0"/>
          </a:p>
        </p:txBody>
      </p:sp>
      <p:sp>
        <p:nvSpPr>
          <p:cNvPr id="11" name="Text 8"/>
          <p:cNvSpPr/>
          <p:nvPr/>
        </p:nvSpPr>
        <p:spPr>
          <a:xfrm>
            <a:off x="3045381" y="2829282"/>
            <a:ext cx="4010620" cy="1659493"/>
          </a:xfrm>
          <a:prstGeom prst="rect">
            <a:avLst/>
          </a:prstGeom>
          <a:noFill/>
          <a:ln/>
        </p:spPr>
        <p:txBody>
          <a:bodyPr wrap="square" rtlCol="0" anchor="t"/>
          <a:lstStyle/>
          <a:p>
            <a:pPr algn="ctr" indent="0" marL="0">
              <a:lnSpc>
                <a:spcPts val="2177"/>
              </a:lnSpc>
              <a:buNone/>
            </a:pPr>
            <a:r>
              <a:rPr lang="en-US" sz="1361" dirty="0">
                <a:solidFill>
                  <a:srgbClr val="CAD6DE"/>
                </a:solidFill>
                <a:latin typeface="Cabin" pitchFamily="34" charset="0"/>
                <a:ea typeface="Cabin" pitchFamily="34" charset="-122"/>
                <a:cs typeface="Cabin" pitchFamily="34" charset="-120"/>
              </a:rPr>
              <a:t>Implemented secure user authentication, including sign-up, sign-in, and password verification functionality, ensuring a seamless experience for website users. Also we added subscription system where freelancer can buy our website service to do farm assessments.</a:t>
            </a:r>
            <a:endParaRPr lang="en-US" sz="1361" dirty="0"/>
          </a:p>
        </p:txBody>
      </p:sp>
      <p:sp>
        <p:nvSpPr>
          <p:cNvPr id="12" name="Shape 9"/>
          <p:cNvSpPr/>
          <p:nvPr/>
        </p:nvSpPr>
        <p:spPr>
          <a:xfrm>
            <a:off x="7303532" y="5266313"/>
            <a:ext cx="22860" cy="604838"/>
          </a:xfrm>
          <a:prstGeom prst="roundRect">
            <a:avLst>
              <a:gd name="adj" fmla="val 113400"/>
            </a:avLst>
          </a:prstGeom>
          <a:solidFill>
            <a:srgbClr val="49606E"/>
          </a:solidFill>
          <a:ln/>
        </p:spPr>
      </p:sp>
      <p:sp>
        <p:nvSpPr>
          <p:cNvPr id="13" name="Shape 10"/>
          <p:cNvSpPr/>
          <p:nvPr/>
        </p:nvSpPr>
        <p:spPr>
          <a:xfrm>
            <a:off x="7120652" y="5072003"/>
            <a:ext cx="388739" cy="388739"/>
          </a:xfrm>
          <a:prstGeom prst="roundRect">
            <a:avLst>
              <a:gd name="adj" fmla="val 6669"/>
            </a:avLst>
          </a:prstGeom>
          <a:solidFill>
            <a:srgbClr val="304755"/>
          </a:solidFill>
          <a:ln/>
        </p:spPr>
      </p:sp>
      <p:sp>
        <p:nvSpPr>
          <p:cNvPr id="14" name="Text 11"/>
          <p:cNvSpPr/>
          <p:nvPr/>
        </p:nvSpPr>
        <p:spPr>
          <a:xfrm>
            <a:off x="7218759" y="5144393"/>
            <a:ext cx="192405" cy="243959"/>
          </a:xfrm>
          <a:prstGeom prst="rect">
            <a:avLst/>
          </a:prstGeom>
          <a:noFill/>
          <a:ln/>
        </p:spPr>
        <p:txBody>
          <a:bodyPr wrap="none" rtlCol="0" anchor="t"/>
          <a:lstStyle/>
          <a:p>
            <a:pPr algn="ctr" indent="0" marL="0">
              <a:lnSpc>
                <a:spcPts val="1921"/>
              </a:lnSpc>
              <a:buNone/>
            </a:pPr>
            <a:r>
              <a:rPr lang="en-US" sz="1921" dirty="0">
                <a:solidFill>
                  <a:srgbClr val="CAD6DE"/>
                </a:solidFill>
                <a:latin typeface="Unbounded" pitchFamily="34" charset="0"/>
                <a:ea typeface="Unbounded" pitchFamily="34" charset="-122"/>
                <a:cs typeface="Unbounded" pitchFamily="34" charset="-120"/>
              </a:rPr>
              <a:t>2</a:t>
            </a:r>
            <a:endParaRPr lang="en-US" sz="1921" dirty="0"/>
          </a:p>
        </p:txBody>
      </p:sp>
      <p:sp>
        <p:nvSpPr>
          <p:cNvPr id="15" name="Text 12"/>
          <p:cNvSpPr/>
          <p:nvPr/>
        </p:nvSpPr>
        <p:spPr>
          <a:xfrm>
            <a:off x="5309830" y="6043970"/>
            <a:ext cx="4010620" cy="508397"/>
          </a:xfrm>
          <a:prstGeom prst="rect">
            <a:avLst/>
          </a:prstGeom>
          <a:noFill/>
          <a:ln/>
        </p:spPr>
        <p:txBody>
          <a:bodyPr wrap="square" rtlCol="0" anchor="t"/>
          <a:lstStyle/>
          <a:p>
            <a:pPr algn="ctr" indent="0" marL="0">
              <a:lnSpc>
                <a:spcPts val="2001"/>
              </a:lnSpc>
              <a:buNone/>
            </a:pPr>
            <a:r>
              <a:rPr lang="en-US" sz="1601" dirty="0">
                <a:solidFill>
                  <a:srgbClr val="CAD6DE"/>
                </a:solidFill>
                <a:latin typeface="Unbounded" pitchFamily="34" charset="0"/>
                <a:ea typeface="Unbounded" pitchFamily="34" charset="-122"/>
                <a:cs typeface="Unbounded" pitchFamily="34" charset="-120"/>
              </a:rPr>
              <a:t>Project Management Page &amp; API Integration </a:t>
            </a:r>
            <a:endParaRPr lang="en-US" sz="1601" dirty="0"/>
          </a:p>
        </p:txBody>
      </p:sp>
      <p:sp>
        <p:nvSpPr>
          <p:cNvPr id="16" name="Text 13"/>
          <p:cNvSpPr/>
          <p:nvPr/>
        </p:nvSpPr>
        <p:spPr>
          <a:xfrm>
            <a:off x="5309830" y="6655951"/>
            <a:ext cx="4010620" cy="1382911"/>
          </a:xfrm>
          <a:prstGeom prst="rect">
            <a:avLst/>
          </a:prstGeom>
          <a:noFill/>
          <a:ln/>
        </p:spPr>
        <p:txBody>
          <a:bodyPr wrap="square" rtlCol="0" anchor="t"/>
          <a:lstStyle/>
          <a:p>
            <a:pPr algn="ctr" indent="0" marL="0">
              <a:lnSpc>
                <a:spcPts val="2177"/>
              </a:lnSpc>
              <a:buNone/>
            </a:pPr>
            <a:r>
              <a:rPr lang="en-US" sz="1361" dirty="0">
                <a:solidFill>
                  <a:srgbClr val="CAD6DE"/>
                </a:solidFill>
                <a:latin typeface="Cabin" pitchFamily="34" charset="0"/>
                <a:ea typeface="Cabin" pitchFamily="34" charset="-122"/>
                <a:cs typeface="Cabin" pitchFamily="34" charset="-120"/>
              </a:rPr>
              <a:t>Developed a project management system that allows freelancers to create, track, and collaborate on projects, ensuring efficient guidance service to farmers. We also itegrated AgroAPI with our frontend and backend and at last we made our website responsive.</a:t>
            </a:r>
            <a:endParaRPr lang="en-US" sz="1361" dirty="0"/>
          </a:p>
        </p:txBody>
      </p:sp>
      <p:sp>
        <p:nvSpPr>
          <p:cNvPr id="17" name="Shape 14"/>
          <p:cNvSpPr/>
          <p:nvPr/>
        </p:nvSpPr>
        <p:spPr>
          <a:xfrm>
            <a:off x="9567982" y="4661595"/>
            <a:ext cx="22860" cy="604838"/>
          </a:xfrm>
          <a:prstGeom prst="roundRect">
            <a:avLst>
              <a:gd name="adj" fmla="val 113400"/>
            </a:avLst>
          </a:prstGeom>
          <a:solidFill>
            <a:srgbClr val="49606E"/>
          </a:solidFill>
          <a:ln/>
        </p:spPr>
      </p:sp>
      <p:sp>
        <p:nvSpPr>
          <p:cNvPr id="18" name="Shape 15"/>
          <p:cNvSpPr/>
          <p:nvPr/>
        </p:nvSpPr>
        <p:spPr>
          <a:xfrm>
            <a:off x="9385102" y="5072003"/>
            <a:ext cx="388739" cy="388739"/>
          </a:xfrm>
          <a:prstGeom prst="roundRect">
            <a:avLst>
              <a:gd name="adj" fmla="val 6669"/>
            </a:avLst>
          </a:prstGeom>
          <a:solidFill>
            <a:srgbClr val="304755"/>
          </a:solidFill>
          <a:ln/>
        </p:spPr>
      </p:sp>
      <p:sp>
        <p:nvSpPr>
          <p:cNvPr id="19" name="Text 16"/>
          <p:cNvSpPr/>
          <p:nvPr/>
        </p:nvSpPr>
        <p:spPr>
          <a:xfrm>
            <a:off x="9481423" y="5144393"/>
            <a:ext cx="196096" cy="243959"/>
          </a:xfrm>
          <a:prstGeom prst="rect">
            <a:avLst/>
          </a:prstGeom>
          <a:noFill/>
          <a:ln/>
        </p:spPr>
        <p:txBody>
          <a:bodyPr wrap="none" rtlCol="0" anchor="t"/>
          <a:lstStyle/>
          <a:p>
            <a:pPr algn="ctr" indent="0" marL="0">
              <a:lnSpc>
                <a:spcPts val="1921"/>
              </a:lnSpc>
              <a:buNone/>
            </a:pPr>
            <a:r>
              <a:rPr lang="en-US" sz="1921" dirty="0">
                <a:solidFill>
                  <a:srgbClr val="CAD6DE"/>
                </a:solidFill>
                <a:latin typeface="Unbounded" pitchFamily="34" charset="0"/>
                <a:ea typeface="Unbounded" pitchFamily="34" charset="-122"/>
                <a:cs typeface="Unbounded" pitchFamily="34" charset="-120"/>
              </a:rPr>
              <a:t>3</a:t>
            </a:r>
            <a:endParaRPr lang="en-US" sz="1921" dirty="0"/>
          </a:p>
        </p:txBody>
      </p:sp>
      <p:sp>
        <p:nvSpPr>
          <p:cNvPr id="20" name="Text 17"/>
          <p:cNvSpPr/>
          <p:nvPr/>
        </p:nvSpPr>
        <p:spPr>
          <a:xfrm>
            <a:off x="7574280" y="2770465"/>
            <a:ext cx="4010620" cy="508397"/>
          </a:xfrm>
          <a:prstGeom prst="rect">
            <a:avLst/>
          </a:prstGeom>
          <a:noFill/>
          <a:ln/>
        </p:spPr>
        <p:txBody>
          <a:bodyPr wrap="square" rtlCol="0" anchor="t"/>
          <a:lstStyle/>
          <a:p>
            <a:pPr algn="ctr" indent="0" marL="0">
              <a:lnSpc>
                <a:spcPts val="2001"/>
              </a:lnSpc>
              <a:buNone/>
            </a:pPr>
            <a:r>
              <a:rPr lang="en-US" sz="1601" dirty="0">
                <a:solidFill>
                  <a:srgbClr val="CAD6DE"/>
                </a:solidFill>
                <a:latin typeface="Unbounded" pitchFamily="34" charset="0"/>
                <a:ea typeface="Unbounded" pitchFamily="34" charset="-122"/>
                <a:cs typeface="Unbounded" pitchFamily="34" charset="-120"/>
              </a:rPr>
              <a:t>Profile System &amp; Integrating backend with frontend</a:t>
            </a:r>
            <a:endParaRPr lang="en-US" sz="1601" dirty="0"/>
          </a:p>
        </p:txBody>
      </p:sp>
      <p:sp>
        <p:nvSpPr>
          <p:cNvPr id="21" name="Text 18"/>
          <p:cNvSpPr/>
          <p:nvPr/>
        </p:nvSpPr>
        <p:spPr>
          <a:xfrm>
            <a:off x="7574280" y="3382447"/>
            <a:ext cx="4010620" cy="1106329"/>
          </a:xfrm>
          <a:prstGeom prst="rect">
            <a:avLst/>
          </a:prstGeom>
          <a:noFill/>
          <a:ln/>
        </p:spPr>
        <p:txBody>
          <a:bodyPr wrap="square" rtlCol="0" anchor="t"/>
          <a:lstStyle/>
          <a:p>
            <a:pPr algn="ctr" indent="0" marL="0">
              <a:lnSpc>
                <a:spcPts val="2177"/>
              </a:lnSpc>
              <a:buNone/>
            </a:pPr>
            <a:r>
              <a:rPr lang="en-US" sz="1361" dirty="0">
                <a:solidFill>
                  <a:srgbClr val="CAD6DE"/>
                </a:solidFill>
                <a:latin typeface="Cabin" pitchFamily="34" charset="0"/>
                <a:ea typeface="Cabin" pitchFamily="34" charset="-122"/>
                <a:cs typeface="Cabin" pitchFamily="34" charset="-120"/>
              </a:rPr>
              <a:t>Added a profile system where user can set his/her profile and can update the profile whenever he/she wants. Also we integrated the frontend with backend and made the website fully functional. </a:t>
            </a:r>
            <a:endParaRPr lang="en-US" sz="1361"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968693" y="946904"/>
            <a:ext cx="9420344" cy="726043"/>
          </a:xfrm>
          <a:prstGeom prst="rect">
            <a:avLst/>
          </a:prstGeom>
          <a:noFill/>
          <a:ln/>
        </p:spPr>
        <p:txBody>
          <a:bodyPr wrap="none" rtlCol="0" anchor="t"/>
          <a:lstStyle/>
          <a:p>
            <a:pPr indent="0" marL="0">
              <a:lnSpc>
                <a:spcPts val="5718"/>
              </a:lnSpc>
              <a:buNone/>
            </a:pPr>
            <a:r>
              <a:rPr lang="en-US" sz="4574" dirty="0">
                <a:solidFill>
                  <a:srgbClr val="FFFFFF"/>
                </a:solidFill>
                <a:latin typeface="Unbounded" pitchFamily="34" charset="0"/>
                <a:ea typeface="Unbounded" pitchFamily="34" charset="-122"/>
                <a:cs typeface="Unbounded" pitchFamily="34" charset="-120"/>
              </a:rPr>
              <a:t>Meet the AgroQuality Team</a:t>
            </a:r>
            <a:endParaRPr lang="en-US" sz="4574" dirty="0"/>
          </a:p>
        </p:txBody>
      </p:sp>
      <p:pic>
        <p:nvPicPr>
          <p:cNvPr id="5" name="Image 1" descr="preencoded.png">    </p:cNvPr>
          <p:cNvPicPr>
            <a:picLocks noChangeAspect="1"/>
          </p:cNvPicPr>
          <p:nvPr/>
        </p:nvPicPr>
        <p:blipFill>
          <a:blip r:embed="rId2"/>
          <a:stretch>
            <a:fillRect/>
          </a:stretch>
        </p:blipFill>
        <p:spPr>
          <a:xfrm>
            <a:off x="968693" y="2166699"/>
            <a:ext cx="2895481" cy="1789509"/>
          </a:xfrm>
          <a:prstGeom prst="rect">
            <a:avLst/>
          </a:prstGeom>
        </p:spPr>
      </p:pic>
      <p:sp>
        <p:nvSpPr>
          <p:cNvPr id="6" name="Text 2"/>
          <p:cNvSpPr/>
          <p:nvPr/>
        </p:nvSpPr>
        <p:spPr>
          <a:xfrm>
            <a:off x="968693" y="4264819"/>
            <a:ext cx="2895481" cy="363141"/>
          </a:xfrm>
          <a:prstGeom prst="rect">
            <a:avLst/>
          </a:prstGeom>
          <a:noFill/>
          <a:ln/>
        </p:spPr>
        <p:txBody>
          <a:bodyPr wrap="none" rtlCol="0" anchor="t"/>
          <a:lstStyle/>
          <a:p>
            <a:pPr algn="l" indent="0" marL="0">
              <a:lnSpc>
                <a:spcPts val="2859"/>
              </a:lnSpc>
              <a:buNone/>
            </a:pPr>
            <a:r>
              <a:rPr lang="en-US" sz="2287" dirty="0">
                <a:solidFill>
                  <a:srgbClr val="CAD6DE"/>
                </a:solidFill>
                <a:latin typeface="Unbounded" pitchFamily="34" charset="0"/>
                <a:ea typeface="Unbounded" pitchFamily="34" charset="-122"/>
                <a:cs typeface="Unbounded" pitchFamily="34" charset="-120"/>
              </a:rPr>
              <a:t>Ansh Patel</a:t>
            </a:r>
            <a:endParaRPr lang="en-US" sz="2287" dirty="0"/>
          </a:p>
        </p:txBody>
      </p:sp>
      <p:sp>
        <p:nvSpPr>
          <p:cNvPr id="7" name="Text 3"/>
          <p:cNvSpPr/>
          <p:nvPr/>
        </p:nvSpPr>
        <p:spPr>
          <a:xfrm>
            <a:off x="968693" y="4776073"/>
            <a:ext cx="2895481" cy="395049"/>
          </a:xfrm>
          <a:prstGeom prst="rect">
            <a:avLst/>
          </a:prstGeom>
          <a:noFill/>
          <a:ln/>
        </p:spPr>
        <p:txBody>
          <a:bodyPr wrap="none" rtlCol="0" anchor="t"/>
          <a:lstStyle/>
          <a:p>
            <a:pPr algn="l" indent="0" marL="0">
              <a:lnSpc>
                <a:spcPts val="3110"/>
              </a:lnSpc>
              <a:buNone/>
            </a:pPr>
            <a:endParaRPr lang="en-US" sz="1944" dirty="0"/>
          </a:p>
        </p:txBody>
      </p:sp>
      <p:pic>
        <p:nvPicPr>
          <p:cNvPr id="8" name="Image 2" descr="preencoded.png">    </p:cNvPr>
          <p:cNvPicPr>
            <a:picLocks noChangeAspect="1"/>
          </p:cNvPicPr>
          <p:nvPr/>
        </p:nvPicPr>
        <p:blipFill>
          <a:blip r:embed="rId3"/>
          <a:stretch>
            <a:fillRect/>
          </a:stretch>
        </p:blipFill>
        <p:spPr>
          <a:xfrm>
            <a:off x="4234458" y="2166699"/>
            <a:ext cx="2895481" cy="1789509"/>
          </a:xfrm>
          <a:prstGeom prst="rect">
            <a:avLst/>
          </a:prstGeom>
        </p:spPr>
      </p:pic>
      <p:sp>
        <p:nvSpPr>
          <p:cNvPr id="9" name="Text 4"/>
          <p:cNvSpPr/>
          <p:nvPr/>
        </p:nvSpPr>
        <p:spPr>
          <a:xfrm>
            <a:off x="4234458" y="4264819"/>
            <a:ext cx="2895481" cy="363141"/>
          </a:xfrm>
          <a:prstGeom prst="rect">
            <a:avLst/>
          </a:prstGeom>
          <a:noFill/>
          <a:ln/>
        </p:spPr>
        <p:txBody>
          <a:bodyPr wrap="none" rtlCol="0" anchor="t"/>
          <a:lstStyle/>
          <a:p>
            <a:pPr algn="l" indent="0" marL="0">
              <a:lnSpc>
                <a:spcPts val="2859"/>
              </a:lnSpc>
              <a:buNone/>
            </a:pPr>
            <a:r>
              <a:rPr lang="en-US" sz="2287" dirty="0">
                <a:solidFill>
                  <a:srgbClr val="CAD6DE"/>
                </a:solidFill>
                <a:latin typeface="Unbounded" pitchFamily="34" charset="0"/>
                <a:ea typeface="Unbounded" pitchFamily="34" charset="-122"/>
                <a:cs typeface="Unbounded" pitchFamily="34" charset="-120"/>
              </a:rPr>
              <a:t>Yash Mishra</a:t>
            </a:r>
            <a:endParaRPr lang="en-US" sz="2287" dirty="0"/>
          </a:p>
        </p:txBody>
      </p:sp>
      <p:pic>
        <p:nvPicPr>
          <p:cNvPr id="10" name="Image 3" descr="preencoded.png">    </p:cNvPr>
          <p:cNvPicPr>
            <a:picLocks noChangeAspect="1"/>
          </p:cNvPicPr>
          <p:nvPr/>
        </p:nvPicPr>
        <p:blipFill>
          <a:blip r:embed="rId4"/>
          <a:stretch>
            <a:fillRect/>
          </a:stretch>
        </p:blipFill>
        <p:spPr>
          <a:xfrm>
            <a:off x="7500223" y="2166699"/>
            <a:ext cx="2895481" cy="1789509"/>
          </a:xfrm>
          <a:prstGeom prst="rect">
            <a:avLst/>
          </a:prstGeom>
        </p:spPr>
      </p:pic>
      <p:sp>
        <p:nvSpPr>
          <p:cNvPr id="11" name="Text 5"/>
          <p:cNvSpPr/>
          <p:nvPr/>
        </p:nvSpPr>
        <p:spPr>
          <a:xfrm>
            <a:off x="7500223" y="4264819"/>
            <a:ext cx="2895481" cy="363141"/>
          </a:xfrm>
          <a:prstGeom prst="rect">
            <a:avLst/>
          </a:prstGeom>
          <a:noFill/>
          <a:ln/>
        </p:spPr>
        <p:txBody>
          <a:bodyPr wrap="none" rtlCol="0" anchor="t"/>
          <a:lstStyle/>
          <a:p>
            <a:pPr algn="l" indent="0" marL="0">
              <a:lnSpc>
                <a:spcPts val="2859"/>
              </a:lnSpc>
              <a:buNone/>
            </a:pPr>
            <a:r>
              <a:rPr lang="en-US" sz="2287" dirty="0">
                <a:solidFill>
                  <a:srgbClr val="CAD6DE"/>
                </a:solidFill>
                <a:latin typeface="Unbounded" pitchFamily="34" charset="0"/>
                <a:ea typeface="Unbounded" pitchFamily="34" charset="-122"/>
                <a:cs typeface="Unbounded" pitchFamily="34" charset="-120"/>
              </a:rPr>
              <a:t>Yash Prajapati</a:t>
            </a:r>
            <a:endParaRPr lang="en-US" sz="2287" dirty="0"/>
          </a:p>
        </p:txBody>
      </p:sp>
      <p:sp>
        <p:nvSpPr>
          <p:cNvPr id="12" name="Text 6"/>
          <p:cNvSpPr/>
          <p:nvPr/>
        </p:nvSpPr>
        <p:spPr>
          <a:xfrm>
            <a:off x="7500223" y="4776073"/>
            <a:ext cx="2895481" cy="395049"/>
          </a:xfrm>
          <a:prstGeom prst="rect">
            <a:avLst/>
          </a:prstGeom>
          <a:noFill/>
          <a:ln/>
        </p:spPr>
        <p:txBody>
          <a:bodyPr wrap="none" rtlCol="0" anchor="t"/>
          <a:lstStyle/>
          <a:p>
            <a:pPr algn="l" indent="0" marL="0">
              <a:lnSpc>
                <a:spcPts val="3110"/>
              </a:lnSpc>
              <a:buNone/>
            </a:pPr>
            <a:endParaRPr lang="en-US" sz="1944" dirty="0"/>
          </a:p>
        </p:txBody>
      </p:sp>
      <p:pic>
        <p:nvPicPr>
          <p:cNvPr id="13" name="Image 4" descr="preencoded.png">    </p:cNvPr>
          <p:cNvPicPr>
            <a:picLocks noChangeAspect="1"/>
          </p:cNvPicPr>
          <p:nvPr/>
        </p:nvPicPr>
        <p:blipFill>
          <a:blip r:embed="rId5"/>
          <a:stretch>
            <a:fillRect/>
          </a:stretch>
        </p:blipFill>
        <p:spPr>
          <a:xfrm>
            <a:off x="10765988" y="2166699"/>
            <a:ext cx="2895600" cy="1789509"/>
          </a:xfrm>
          <a:prstGeom prst="rect">
            <a:avLst/>
          </a:prstGeom>
        </p:spPr>
      </p:pic>
      <p:sp>
        <p:nvSpPr>
          <p:cNvPr id="14" name="Text 7"/>
          <p:cNvSpPr/>
          <p:nvPr/>
        </p:nvSpPr>
        <p:spPr>
          <a:xfrm>
            <a:off x="10765988" y="4264819"/>
            <a:ext cx="2895600" cy="363141"/>
          </a:xfrm>
          <a:prstGeom prst="rect">
            <a:avLst/>
          </a:prstGeom>
          <a:noFill/>
          <a:ln/>
        </p:spPr>
        <p:txBody>
          <a:bodyPr wrap="none" rtlCol="0" anchor="t"/>
          <a:lstStyle/>
          <a:p>
            <a:pPr algn="l" indent="0" marL="0">
              <a:lnSpc>
                <a:spcPts val="2859"/>
              </a:lnSpc>
              <a:buNone/>
            </a:pPr>
            <a:r>
              <a:rPr lang="en-US" sz="2287" dirty="0">
                <a:solidFill>
                  <a:srgbClr val="CAD6DE"/>
                </a:solidFill>
                <a:latin typeface="Unbounded" pitchFamily="34" charset="0"/>
                <a:ea typeface="Unbounded" pitchFamily="34" charset="-122"/>
                <a:cs typeface="Unbounded" pitchFamily="34" charset="-120"/>
              </a:rPr>
              <a:t>Siddhant Kotak</a:t>
            </a:r>
            <a:endParaRPr lang="en-US" sz="2287" dirty="0"/>
          </a:p>
        </p:txBody>
      </p:sp>
      <p:sp>
        <p:nvSpPr>
          <p:cNvPr id="15" name="Text 8"/>
          <p:cNvSpPr/>
          <p:nvPr/>
        </p:nvSpPr>
        <p:spPr>
          <a:xfrm>
            <a:off x="10765988" y="4776073"/>
            <a:ext cx="2895600" cy="395049"/>
          </a:xfrm>
          <a:prstGeom prst="rect">
            <a:avLst/>
          </a:prstGeom>
          <a:noFill/>
          <a:ln/>
        </p:spPr>
        <p:txBody>
          <a:bodyPr wrap="none" rtlCol="0" anchor="t"/>
          <a:lstStyle/>
          <a:p>
            <a:pPr algn="l" indent="0" marL="0">
              <a:lnSpc>
                <a:spcPts val="3110"/>
              </a:lnSpc>
              <a:buNone/>
            </a:pPr>
            <a:endParaRPr lang="en-US" sz="1944" dirty="0"/>
          </a:p>
        </p:txBody>
      </p:sp>
      <p:sp>
        <p:nvSpPr>
          <p:cNvPr id="16" name="Text 9"/>
          <p:cNvSpPr/>
          <p:nvPr/>
        </p:nvSpPr>
        <p:spPr>
          <a:xfrm>
            <a:off x="968693" y="5541407"/>
            <a:ext cx="6893957" cy="580787"/>
          </a:xfrm>
          <a:prstGeom prst="rect">
            <a:avLst/>
          </a:prstGeom>
          <a:noFill/>
          <a:ln/>
        </p:spPr>
        <p:txBody>
          <a:bodyPr wrap="none" rtlCol="0" anchor="t"/>
          <a:lstStyle/>
          <a:p>
            <a:pPr indent="0" marL="0">
              <a:lnSpc>
                <a:spcPts val="4574"/>
              </a:lnSpc>
              <a:buNone/>
            </a:pPr>
            <a:r>
              <a:rPr lang="en-US" sz="3659" dirty="0">
                <a:solidFill>
                  <a:srgbClr val="FFFFFF"/>
                </a:solidFill>
                <a:latin typeface="Unbounded" pitchFamily="34" charset="0"/>
                <a:ea typeface="Unbounded" pitchFamily="34" charset="-122"/>
                <a:cs typeface="Unbounded" pitchFamily="34" charset="-120"/>
              </a:rPr>
              <a:t>Thank You for Joining Us!</a:t>
            </a:r>
            <a:endParaRPr lang="en-US" sz="3659" dirty="0"/>
          </a:p>
        </p:txBody>
      </p:sp>
      <p:sp>
        <p:nvSpPr>
          <p:cNvPr id="17" name="Text 10"/>
          <p:cNvSpPr/>
          <p:nvPr/>
        </p:nvSpPr>
        <p:spPr>
          <a:xfrm>
            <a:off x="968693" y="6492478"/>
            <a:ext cx="12692896" cy="790099"/>
          </a:xfrm>
          <a:prstGeom prst="rect">
            <a:avLst/>
          </a:prstGeom>
          <a:noFill/>
          <a:ln/>
        </p:spPr>
        <p:txBody>
          <a:bodyPr wrap="square" rtlCol="0" anchor="t"/>
          <a:lstStyle/>
          <a:p>
            <a:pPr indent="0" marL="0">
              <a:lnSpc>
                <a:spcPts val="3110"/>
              </a:lnSpc>
              <a:buNone/>
            </a:pPr>
            <a:r>
              <a:rPr lang="en-US" sz="1944" dirty="0">
                <a:solidFill>
                  <a:srgbClr val="CAD6DE"/>
                </a:solidFill>
                <a:latin typeface="Cabin" pitchFamily="34" charset="0"/>
                <a:ea typeface="Cabin" pitchFamily="34" charset="-122"/>
                <a:cs typeface="Cabin" pitchFamily="34" charset="-120"/>
              </a:rPr>
              <a:t>We're excited to have you onboard and look forward to empowering farmers and freelancers to achieve greater success. Your support is invaluable as we continue to grow and innovate.</a:t>
            </a:r>
            <a:endParaRPr lang="en-US" sz="1944" dirty="0"/>
          </a:p>
        </p:txBody>
      </p:sp>
      <p:pic>
        <p:nvPicPr>
          <p:cNvPr id="18"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2024-08-11T04:05:56Z</dcterms:created>
  <dcterms:modified xsi:type="dcterms:W3CDTF">2024-08-11T04:05:56Z</dcterms:modified>
</cp:coreProperties>
</file>